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4"/>
  </p:notesMasterIdLst>
  <p:sldIdLst>
    <p:sldId id="379" r:id="rId2"/>
    <p:sldId id="666" r:id="rId3"/>
    <p:sldId id="656" r:id="rId4"/>
    <p:sldId id="272" r:id="rId5"/>
    <p:sldId id="636" r:id="rId6"/>
    <p:sldId id="625" r:id="rId7"/>
    <p:sldId id="627" r:id="rId8"/>
    <p:sldId id="628" r:id="rId9"/>
    <p:sldId id="629" r:id="rId10"/>
    <p:sldId id="633" r:id="rId11"/>
    <p:sldId id="631" r:id="rId12"/>
    <p:sldId id="632" r:id="rId13"/>
    <p:sldId id="668" r:id="rId14"/>
    <p:sldId id="637" r:id="rId15"/>
    <p:sldId id="620" r:id="rId16"/>
    <p:sldId id="621" r:id="rId17"/>
    <p:sldId id="622" r:id="rId18"/>
    <p:sldId id="664" r:id="rId19"/>
    <p:sldId id="665" r:id="rId20"/>
    <p:sldId id="660" r:id="rId21"/>
    <p:sldId id="661" r:id="rId22"/>
    <p:sldId id="662" r:id="rId23"/>
    <p:sldId id="663" r:id="rId24"/>
    <p:sldId id="638" r:id="rId25"/>
    <p:sldId id="640" r:id="rId26"/>
    <p:sldId id="639" r:id="rId27"/>
    <p:sldId id="641" r:id="rId28"/>
    <p:sldId id="642" r:id="rId29"/>
    <p:sldId id="651" r:id="rId30"/>
    <p:sldId id="643" r:id="rId31"/>
    <p:sldId id="670" r:id="rId32"/>
    <p:sldId id="645" r:id="rId33"/>
    <p:sldId id="644" r:id="rId34"/>
    <p:sldId id="669" r:id="rId35"/>
    <p:sldId id="650" r:id="rId36"/>
    <p:sldId id="646" r:id="rId37"/>
    <p:sldId id="647" r:id="rId38"/>
    <p:sldId id="648" r:id="rId39"/>
    <p:sldId id="649" r:id="rId40"/>
    <p:sldId id="652" r:id="rId41"/>
    <p:sldId id="657" r:id="rId42"/>
    <p:sldId id="67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660"/>
  </p:normalViewPr>
  <p:slideViewPr>
    <p:cSldViewPr snapToGrid="0">
      <p:cViewPr varScale="1">
        <p:scale>
          <a:sx n="98" d="100"/>
          <a:sy n="98" d="100"/>
        </p:scale>
        <p:origin x="20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CC96B-72C1-4A65-AA2A-264557040BCF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85F71-7DC2-4DA0-BE40-72AE6E785D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4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F42C59-C3DF-4E66-83A2-561EF2DDA5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77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2D05-F446-48CD-952A-736C395BF182}" type="datetime1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5189-B076-498E-928B-084FC468F51E}" type="datetime1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8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77B-C528-4278-980F-7CA08FE9E4C1}" type="datetime1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489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AD43-681E-4153-8E3E-CF7D2099FD66}" type="datetime1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0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FBE8-EAE5-432E-9F1B-59335DF432BB}" type="datetime1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50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0F9-4F98-4800-A2BB-A2F9E789DED9}" type="datetime1">
              <a:rPr lang="en-GB" smtClean="0"/>
              <a:t>26/03/2019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77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38FB3-ED49-4FA2-81EA-27C9C1AFD44F}" type="datetime1">
              <a:rPr lang="en-GB" smtClean="0"/>
              <a:t>26/03/2019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581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19D1-5914-4C28-ABCA-AC9FEFF7F59D}" type="datetime1">
              <a:rPr lang="en-GB" smtClean="0"/>
              <a:t>26/03/2019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45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5207-257C-486E-B602-A5AB3AB10A02}" type="datetime1">
              <a:rPr lang="en-GB" smtClean="0"/>
              <a:t>26/03/2019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2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C74B-B2EA-489B-8AF2-91B12FEE7331}" type="datetime1">
              <a:rPr lang="en-GB" smtClean="0"/>
              <a:t>26/03/2019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58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4F792-A6E1-49D3-84E1-FCB4613C63B8}" type="datetime1">
              <a:rPr lang="en-GB" smtClean="0"/>
              <a:t>26/03/2019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36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A8803-94EE-44EE-82BC-75C565E5BA29}" type="datetime1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04B30-0E48-46A4-93FB-AC48546D985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57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/>
              <a:t>A boxology </a:t>
            </a:r>
            <a:br>
              <a:rPr lang="en-US" b="1"/>
            </a:br>
            <a:r>
              <a:rPr lang="en-US" b="1"/>
              <a:t>of architectural patterns for combining learning and reasoning</a:t>
            </a:r>
            <a:br>
              <a:rPr lang="en-US" b="1"/>
            </a:br>
            <a:endParaRPr lang="en-GB" b="1" strike="sngStrik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4908" y="2895080"/>
            <a:ext cx="7304856" cy="36004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Frank </a:t>
            </a:r>
            <a:r>
              <a:rPr lang="en-GB">
                <a:solidFill>
                  <a:schemeClr val="tx1"/>
                </a:solidFill>
              </a:rPr>
              <a:t>van Harmelen</a:t>
            </a:r>
          </a:p>
          <a:p>
            <a:r>
              <a:rPr lang="en-GB">
                <a:solidFill>
                  <a:schemeClr val="tx1"/>
                </a:solidFill>
              </a:rPr>
              <a:t>Annette ten Teije</a:t>
            </a:r>
          </a:p>
          <a:p>
            <a:r>
              <a:rPr lang="en-GB">
                <a:solidFill>
                  <a:schemeClr val="tx1"/>
                </a:solidFill>
              </a:rPr>
              <a:t>Vrije Universiteit Amsterdam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D:\Frankh\Dropbox\FRANKH\projects\Netwerk Instituut\promo-materiaal\logo-new\drukmap\OZI_NI_Wit_CMYK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865"/>
          <a:stretch/>
        </p:blipFill>
        <p:spPr bwMode="auto">
          <a:xfrm>
            <a:off x="3549955" y="4695280"/>
            <a:ext cx="2410778" cy="1082950"/>
          </a:xfrm>
          <a:prstGeom prst="rect">
            <a:avLst/>
          </a:prstGeom>
          <a:noFill/>
        </p:spPr>
      </p:pic>
      <p:pic>
        <p:nvPicPr>
          <p:cNvPr id="6" name="Picture 2" descr="http://mirrors.creativecommons.org/presskit/buttons/88x31/png/b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54123"/>
            <a:ext cx="1440159" cy="503877"/>
          </a:xfrm>
          <a:prstGeom prst="rect">
            <a:avLst/>
          </a:prstGeom>
          <a:noFill/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1218C2FC-260B-44B1-A7CE-03790ABD6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431982"/>
            <a:ext cx="2088232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Creative Commons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License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CC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BY 3.0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Allowed to copy, redistribute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remix &amp; transform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But must attribute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8C105-3A9A-466B-91F2-24B12DBA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2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r>
              <a:rPr lang="en-US"/>
              <a:t>Strengths &amp; Weaknesses</a:t>
            </a:r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EE8587-3700-4977-8D40-8B6C2239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64385"/>
              </p:ext>
            </p:extLst>
          </p:nvPr>
        </p:nvGraphicFramePr>
        <p:xfrm>
          <a:off x="204710" y="706175"/>
          <a:ext cx="8557452" cy="272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84">
                  <a:extLst>
                    <a:ext uri="{9D8B030D-6E8A-4147-A177-3AD203B41FA5}">
                      <a16:colId xmlns:a16="http://schemas.microsoft.com/office/drawing/2014/main" val="3672933949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288722550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3304877166"/>
                    </a:ext>
                  </a:extLst>
                </a:gridCol>
              </a:tblGrid>
              <a:tr h="544565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Symbolic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Connectionist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44022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Construction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Human effort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Data hunger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340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Scaleable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71866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Explainable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FFFF"/>
                          </a:solidFill>
                        </a:rPr>
                        <a:t>-</a:t>
                      </a:r>
                      <a:endParaRPr lang="en-GB" sz="28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093309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Generalisable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192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329AA-69EF-499C-AD8A-2DFCE388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2" name="Afbeelding 2" descr="Afbeelding met kleding&#10;&#10;Beschrijving is gegenereerd met hoge betrouwbaarheid">
            <a:extLst>
              <a:ext uri="{FF2B5EF4-FFF2-40B4-BE49-F238E27FC236}">
                <a16:creationId xmlns:a16="http://schemas.microsoft.com/office/drawing/2014/main" id="{F225BA2A-9635-4BCC-B7C8-54DB4D880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0"/>
          <a:stretch/>
        </p:blipFill>
        <p:spPr>
          <a:xfrm>
            <a:off x="1075715" y="3398464"/>
            <a:ext cx="3667107" cy="3459535"/>
          </a:xfrm>
          <a:prstGeom prst="rect">
            <a:avLst/>
          </a:prstGeom>
          <a:effectLst>
            <a:outerShdw blurRad="4699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6CDB73-C56D-49AC-A0D7-1BA5AF216331}"/>
              </a:ext>
            </a:extLst>
          </p:cNvPr>
          <p:cNvSpPr txBox="1"/>
          <p:nvPr/>
        </p:nvSpPr>
        <p:spPr>
          <a:xfrm>
            <a:off x="4299855" y="4089117"/>
            <a:ext cx="5390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Class: 793</a:t>
            </a:r>
          </a:p>
          <a:p>
            <a:r>
              <a:rPr lang="en-GB" sz="2800"/>
              <a:t>Label: n04209133 </a:t>
            </a:r>
            <a:r>
              <a:rPr lang="en-GB" sz="2800" b="1"/>
              <a:t>(shower cap)</a:t>
            </a:r>
          </a:p>
          <a:p>
            <a:r>
              <a:rPr lang="en-GB" sz="2800"/>
              <a:t>Certainty: 99.7%</a:t>
            </a:r>
          </a:p>
        </p:txBody>
      </p:sp>
    </p:spTree>
    <p:extLst>
      <p:ext uri="{BB962C8B-B14F-4D97-AF65-F5344CB8AC3E}">
        <p14:creationId xmlns:p14="http://schemas.microsoft.com/office/powerpoint/2010/main" val="145321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r>
              <a:rPr lang="en-US"/>
              <a:t>Strengths &amp; Weaknesses</a:t>
            </a:r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EE8587-3700-4977-8D40-8B6C2239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530126"/>
              </p:ext>
            </p:extLst>
          </p:nvPr>
        </p:nvGraphicFramePr>
        <p:xfrm>
          <a:off x="204710" y="706175"/>
          <a:ext cx="8557452" cy="272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84">
                  <a:extLst>
                    <a:ext uri="{9D8B030D-6E8A-4147-A177-3AD203B41FA5}">
                      <a16:colId xmlns:a16="http://schemas.microsoft.com/office/drawing/2014/main" val="3672933949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288722550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3304877166"/>
                    </a:ext>
                  </a:extLst>
                </a:gridCol>
              </a:tblGrid>
              <a:tr h="544565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Symbolic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Connectionist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44022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Construction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Human effort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Data hunger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340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Scaleable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71866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Explainable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93309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Generalisable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FFFF"/>
                          </a:solidFill>
                        </a:rPr>
                        <a:t>Performance cliff</a:t>
                      </a:r>
                      <a:endParaRPr lang="en-GB" sz="28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192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AF74ECD-AB33-41CF-815F-DBCAABA71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" t="8854" b="8717"/>
          <a:stretch/>
        </p:blipFill>
        <p:spPr>
          <a:xfrm>
            <a:off x="1728814" y="3667648"/>
            <a:ext cx="4473599" cy="2722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7FD9B-7A51-4F71-BE45-211EF6FDA20B}"/>
              </a:ext>
            </a:extLst>
          </p:cNvPr>
          <p:cNvSpPr txBox="1"/>
          <p:nvPr/>
        </p:nvSpPr>
        <p:spPr>
          <a:xfrm rot="16200000">
            <a:off x="495304" y="4564201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quality </a:t>
            </a:r>
            <a:r>
              <a:rPr lang="en-US" sz="3200">
                <a:sym typeface="Wingdings" panose="05000000000000000000" pitchFamily="2" charset="2"/>
              </a:rPr>
              <a:t></a:t>
            </a:r>
            <a:endParaRPr lang="en-GB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06E13-D053-4C3C-A21A-33557BC5C1BE}"/>
              </a:ext>
            </a:extLst>
          </p:cNvPr>
          <p:cNvSpPr txBox="1"/>
          <p:nvPr/>
        </p:nvSpPr>
        <p:spPr>
          <a:xfrm>
            <a:off x="2831499" y="6273225"/>
            <a:ext cx="233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generality </a:t>
            </a:r>
            <a:r>
              <a:rPr lang="en-US" sz="3200">
                <a:sym typeface="Wingdings" panose="05000000000000000000" pitchFamily="2" charset="2"/>
              </a:rPr>
              <a:t></a:t>
            </a:r>
            <a:endParaRPr lang="en-GB" sz="3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6EFE-108E-4C7E-BADD-BF91D909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51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r>
              <a:rPr lang="en-US"/>
              <a:t>Strengths &amp; Weaknesses</a:t>
            </a:r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EE8587-3700-4977-8D40-8B6C2239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3371"/>
              </p:ext>
            </p:extLst>
          </p:nvPr>
        </p:nvGraphicFramePr>
        <p:xfrm>
          <a:off x="204710" y="706175"/>
          <a:ext cx="8557452" cy="272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84">
                  <a:extLst>
                    <a:ext uri="{9D8B030D-6E8A-4147-A177-3AD203B41FA5}">
                      <a16:colId xmlns:a16="http://schemas.microsoft.com/office/drawing/2014/main" val="3672933949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288722550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3304877166"/>
                    </a:ext>
                  </a:extLst>
                </a:gridCol>
              </a:tblGrid>
              <a:tr h="544565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Symbolic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Connectionist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44022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Construction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Human effort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Data hunger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340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Scaleable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71866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Explainable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93309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Generalisable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FFFF"/>
                          </a:solidFill>
                        </a:rPr>
                        <a:t>Performance cliff</a:t>
                      </a:r>
                      <a:endParaRPr lang="en-GB" sz="28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9192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46690-4514-4934-BA23-22BEBBA3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16AA3F-2491-4A2A-8A6B-A3F14AC4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65" y="3764242"/>
            <a:ext cx="4626865" cy="1752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9EB2B-0291-4FE1-BC36-165A82FD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891" t="56281" r="35659" b="4188"/>
          <a:stretch/>
        </p:blipFill>
        <p:spPr>
          <a:xfrm>
            <a:off x="3461350" y="5558972"/>
            <a:ext cx="1266093" cy="11857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56E1E5-8E78-48FE-A30A-AD0259923AE5}"/>
              </a:ext>
            </a:extLst>
          </p:cNvPr>
          <p:cNvCxnSpPr/>
          <p:nvPr/>
        </p:nvCxnSpPr>
        <p:spPr>
          <a:xfrm flipV="1">
            <a:off x="4094396" y="5076652"/>
            <a:ext cx="0" cy="482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3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r>
              <a:rPr lang="en-US"/>
              <a:t>Strengths &amp; Weaknesses</a:t>
            </a:r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EE8587-3700-4977-8D40-8B6C223924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4710" y="706175"/>
          <a:ext cx="8557452" cy="272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84">
                  <a:extLst>
                    <a:ext uri="{9D8B030D-6E8A-4147-A177-3AD203B41FA5}">
                      <a16:colId xmlns:a16="http://schemas.microsoft.com/office/drawing/2014/main" val="3672933949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288722550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3304877166"/>
                    </a:ext>
                  </a:extLst>
                </a:gridCol>
              </a:tblGrid>
              <a:tr h="544565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Symbolic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Connectionist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44022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Construction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Human effort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Data hunger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340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Scaleable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71866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Explainable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93309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Generalisable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FFFF"/>
                          </a:solidFill>
                        </a:rPr>
                        <a:t>Performance cliff</a:t>
                      </a:r>
                      <a:endParaRPr lang="en-GB" sz="28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91929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62E6C67-F762-4528-A2C6-2A5D9832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7" y="3788925"/>
            <a:ext cx="5021890" cy="2628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CDE84-3FD4-4E2A-A574-53A4D7DBD0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940" y="4141933"/>
            <a:ext cx="1847222" cy="1847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D6537-5785-4BAB-B6C7-090231A08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31" y="3980694"/>
            <a:ext cx="1307265" cy="1847222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040FECB-904E-49A6-AE93-4D5CC37B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AA04B30-0E48-46A4-93FB-AC48546D985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96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9F583F-E2FB-44BB-A8E5-3F3CEA150A51}"/>
              </a:ext>
            </a:extLst>
          </p:cNvPr>
          <p:cNvSpPr/>
          <p:nvPr/>
        </p:nvSpPr>
        <p:spPr>
          <a:xfrm>
            <a:off x="2970731" y="746122"/>
            <a:ext cx="5818212" cy="2035277"/>
          </a:xfrm>
          <a:prstGeom prst="round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0070C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b="1"/>
              <a:t>Can we get them</a:t>
            </a:r>
          </a:p>
          <a:p>
            <a:pPr algn="r"/>
            <a:r>
              <a:rPr lang="en-US" sz="6000" b="1"/>
              <a:t>to collaborate?</a:t>
            </a:r>
            <a:endParaRPr lang="en-GB" sz="60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46728-C452-4A0C-AF14-EFBD024CD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14"/>
          <a:stretch/>
        </p:blipFill>
        <p:spPr>
          <a:xfrm>
            <a:off x="-64851" y="2352759"/>
            <a:ext cx="5171872" cy="450524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9B563C-F0E9-4C2B-8445-2976C61A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6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98367-7873-4F43-B3A3-0FB6E467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8" y="754062"/>
            <a:ext cx="5386744" cy="3045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4062"/>
          </a:xfrm>
        </p:spPr>
        <p:txBody>
          <a:bodyPr>
            <a:normAutofit fontScale="90000"/>
          </a:bodyPr>
          <a:lstStyle/>
          <a:p>
            <a:r>
              <a:rPr lang="en-US"/>
              <a:t>The representations are very different</a:t>
            </a:r>
            <a:endParaRPr lang="en-GB"/>
          </a:p>
        </p:txBody>
      </p:sp>
      <p:pic>
        <p:nvPicPr>
          <p:cNvPr id="6" name="Neural Network - structure 2">
            <a:hlinkClick r:id="" action="ppaction://media"/>
            <a:extLst>
              <a:ext uri="{FF2B5EF4-FFF2-40B4-BE49-F238E27FC236}">
                <a16:creationId xmlns:a16="http://schemas.microsoft.com/office/drawing/2014/main" id="{817E8EE9-56FD-4C61-9D44-59DA2D752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7179" y="3532341"/>
            <a:ext cx="6136277" cy="34516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7478A8-C37B-4762-9FBC-D8A8D6A9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40734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AB48018-0CEF-4C29-AC05-980A33112515}"/>
              </a:ext>
            </a:extLst>
          </p:cNvPr>
          <p:cNvGrpSpPr/>
          <p:nvPr/>
        </p:nvGrpSpPr>
        <p:grpSpPr>
          <a:xfrm>
            <a:off x="0" y="571899"/>
            <a:ext cx="4802136" cy="2626143"/>
            <a:chOff x="205293" y="606914"/>
            <a:chExt cx="5117821" cy="282208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CD6A45-B056-4E3E-8F12-8F67A3F575F0}"/>
                </a:ext>
              </a:extLst>
            </p:cNvPr>
            <p:cNvSpPr/>
            <p:nvPr/>
          </p:nvSpPr>
          <p:spPr>
            <a:xfrm>
              <a:off x="206829" y="606914"/>
              <a:ext cx="5116285" cy="28220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5A8DEB-C022-4A74-9A8A-B4060C6D3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93" y="639762"/>
              <a:ext cx="5113603" cy="278923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2DD706-11A0-4F0D-AA90-9E5AD9402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"/>
          <a:stretch/>
        </p:blipFill>
        <p:spPr>
          <a:xfrm>
            <a:off x="4056767" y="3341914"/>
            <a:ext cx="4921146" cy="34292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27BBDDA-12C7-4054-A5A1-A5D614C9D326}"/>
              </a:ext>
            </a:extLst>
          </p:cNvPr>
          <p:cNvSpPr/>
          <p:nvPr/>
        </p:nvSpPr>
        <p:spPr>
          <a:xfrm flipH="1" flipV="1">
            <a:off x="5932714" y="4241799"/>
            <a:ext cx="79510" cy="78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6F5583-0BD5-49CC-9A6A-AA54D71DE2C8}"/>
              </a:ext>
            </a:extLst>
          </p:cNvPr>
          <p:cNvGrpSpPr/>
          <p:nvPr/>
        </p:nvGrpSpPr>
        <p:grpSpPr>
          <a:xfrm>
            <a:off x="6713221" y="2461269"/>
            <a:ext cx="2346960" cy="1572845"/>
            <a:chOff x="68580" y="3429000"/>
            <a:chExt cx="3788387" cy="32156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465107-9845-4AB0-B17D-B97AEA4EC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" y="3429000"/>
              <a:ext cx="3788387" cy="321563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EFEAF-FE21-4C6B-9E2B-7FAB2BB0CC46}"/>
                </a:ext>
              </a:extLst>
            </p:cNvPr>
            <p:cNvSpPr/>
            <p:nvPr/>
          </p:nvSpPr>
          <p:spPr>
            <a:xfrm>
              <a:off x="259663" y="4466118"/>
              <a:ext cx="684443" cy="3638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9FA7EC-897A-4DD1-B798-E2A981E577AB}"/>
                </a:ext>
              </a:extLst>
            </p:cNvPr>
            <p:cNvSpPr/>
            <p:nvPr/>
          </p:nvSpPr>
          <p:spPr>
            <a:xfrm rot="16200000">
              <a:off x="760054" y="3838178"/>
              <a:ext cx="814851" cy="3554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5638D2-50F7-421E-A599-9C83C39D128F}"/>
              </a:ext>
            </a:extLst>
          </p:cNvPr>
          <p:cNvSpPr txBox="1"/>
          <p:nvPr/>
        </p:nvSpPr>
        <p:spPr>
          <a:xfrm>
            <a:off x="6713221" y="3247691"/>
            <a:ext cx="1320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13.000 variables</a:t>
            </a:r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444B69B-2AF9-49C9-9150-F937F35EF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507" y="174342"/>
            <a:ext cx="2352826" cy="24132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B8BDDF03-B8D3-462F-9D0B-DFA96A726CAA}"/>
              </a:ext>
            </a:extLst>
          </p:cNvPr>
          <p:cNvSpPr/>
          <p:nvPr/>
        </p:nvSpPr>
        <p:spPr>
          <a:xfrm>
            <a:off x="5868738" y="414516"/>
            <a:ext cx="1571441" cy="1038028"/>
          </a:xfrm>
          <a:prstGeom prst="wedgeEllipseCallout">
            <a:avLst>
              <a:gd name="adj1" fmla="val -116250"/>
              <a:gd name="adj2" fmla="val 6856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Model-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based</a:t>
            </a: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015E99EB-ED28-40E1-B814-0CD10C9BB122}"/>
              </a:ext>
            </a:extLst>
          </p:cNvPr>
          <p:cNvSpPr/>
          <p:nvPr/>
        </p:nvSpPr>
        <p:spPr>
          <a:xfrm>
            <a:off x="914400" y="4277925"/>
            <a:ext cx="1947153" cy="1038028"/>
          </a:xfrm>
          <a:prstGeom prst="wedgeEllipseCallout">
            <a:avLst>
              <a:gd name="adj1" fmla="val 103505"/>
              <a:gd name="adj2" fmla="val 4092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Function-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based</a:t>
            </a: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5ACE9-72E1-45A8-93E7-3DB4C161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The reasoning is very different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C5015-654C-45A5-B9EB-7CA1CEE5B337}"/>
              </a:ext>
            </a:extLst>
          </p:cNvPr>
          <p:cNvSpPr txBox="1"/>
          <p:nvPr/>
        </p:nvSpPr>
        <p:spPr>
          <a:xfrm>
            <a:off x="153590" y="6401865"/>
            <a:ext cx="173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Adnan Darwiche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3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763 L 5E-6 0.00763 C 0.00035 0.01342 0.0007 0.01944 0.00105 0.02523 C 0.00122 0.02916 0.00105 0.03333 0.00157 0.03726 C 0.00157 0.03865 0.00226 0.03958 0.00261 0.04074 C 0.00313 0.04236 0.004 0.04467 0.00469 0.04583 C 0.00538 0.04675 0.00626 0.04768 0.00678 0.04861 C 0.00869 0.05138 0.0073 0.05 0.00851 0.053 C 0.00869 0.0537 0.00921 0.05416 0.00955 0.05509 C 0.00973 0.05578 0.0099 0.05648 0.01007 0.05717 C 0.01042 0.0581 0.01077 0.05902 0.01112 0.05995 C 0.01146 0.06134 0.01146 0.06296 0.01216 0.06435 C 0.01372 0.06713 0.01285 0.06574 0.01476 0.06851 C 0.01598 0.0743 0.01459 0.06851 0.0165 0.07338 C 0.01667 0.07407 0.0165 0.075 0.01702 0.07569 C 0.01737 0.07615 0.01806 0.07592 0.01858 0.07638 C 0.0191 0.07662 0.01962 0.07731 0.02014 0.07777 C 0.02066 0.078 0.02119 0.078 0.02171 0.07847 C 0.0224 0.07893 0.02275 0.07963 0.02327 0.07986 C 0.02431 0.08055 0.02553 0.08055 0.02657 0.08125 C 0.02726 0.08171 0.02796 0.08217 0.02865 0.08263 C 0.02917 0.0831 0.02969 0.0831 0.03021 0.08333 C 0.03126 0.08402 0.03195 0.08541 0.03299 0.08564 C 0.03733 0.08657 0.04185 0.08634 0.04619 0.08703 C 0.04775 0.08703 0.04913 0.0875 0.05053 0.08773 C 0.05105 0.08819 0.05157 0.08865 0.05208 0.08912 C 0.05296 0.08958 0.0552 0.09027 0.05591 0.0905 C 0.05833 0.09375 0.05642 0.09166 0.05903 0.09398 C 0.05973 0.09467 0.06042 0.09583 0.06112 0.09606 C 0.06215 0.09675 0.06337 0.09675 0.0644 0.09699 C 0.0691 0.10115 0.06164 0.09467 0.0691 0.09976 C 0.07292 0.10231 0.0698 0.10023 0.07292 0.10185 C 0.07379 0.10231 0.07466 0.103 0.07553 0.10324 C 0.07657 0.1037 0.07761 0.1037 0.07882 0.10393 C 0.07952 0.10463 0.08004 0.10578 0.08091 0.10601 C 0.08247 0.10694 0.08403 0.10694 0.0856 0.1074 C 0.08628 0.10763 0.08681 0.1081 0.08733 0.10833 C 0.08785 0.10902 0.08837 0.10949 0.08889 0.11041 C 0.0894 0.11111 0.08959 0.11226 0.08994 0.11319 C 0.09132 0.11782 0.0908 0.11666 0.0915 0.12106 C 0.09202 0.12384 0.09237 0.12662 0.09306 0.12939 C 0.0934 0.13032 0.09376 0.13101 0.09428 0.13171 C 0.09445 0.13379 0.09445 0.13588 0.0948 0.13796 C 0.09497 0.13912 0.09566 0.13981 0.09584 0.14074 C 0.09653 0.14629 0.09532 0.14768 0.0974 0.15138 C 0.09775 0.15231 0.09843 0.153 0.09896 0.1537 C 0.10001 0.15856 0.09879 0.15463 0.10105 0.15856 C 0.10191 0.15995 0.10226 0.16157 0.1033 0.16273 C 0.10504 0.16527 0.10487 0.16458 0.10591 0.16782 C 0.10608 0.16851 0.10643 0.16921 0.10643 0.1699 C 0.1066 0.17523 0.10643 0.18032 0.10643 0.18564 L 0.10643 0.18564 " pathEditMode="relative" ptsTypes="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r>
              <a:rPr lang="en-US"/>
              <a:t>The math is very different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513430-B26A-4F08-86C5-7AE5BEF3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24" y="5099246"/>
            <a:ext cx="6461356" cy="13031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A0BE30D-196E-4893-A013-5C978871CAA4}"/>
              </a:ext>
            </a:extLst>
          </p:cNvPr>
          <p:cNvGrpSpPr/>
          <p:nvPr/>
        </p:nvGrpSpPr>
        <p:grpSpPr>
          <a:xfrm>
            <a:off x="375449" y="821383"/>
            <a:ext cx="4196551" cy="3854753"/>
            <a:chOff x="2276917" y="2794328"/>
            <a:chExt cx="4196551" cy="385475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FDB203-12F6-4AB8-A9E8-0BEF456E0626}"/>
                </a:ext>
              </a:extLst>
            </p:cNvPr>
            <p:cNvSpPr/>
            <p:nvPr/>
          </p:nvSpPr>
          <p:spPr>
            <a:xfrm>
              <a:off x="2276917" y="2815275"/>
              <a:ext cx="4196551" cy="383380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6" descr="Image result for proof tree">
              <a:extLst>
                <a:ext uri="{FF2B5EF4-FFF2-40B4-BE49-F238E27FC236}">
                  <a16:creationId xmlns:a16="http://schemas.microsoft.com/office/drawing/2014/main" id="{E560189E-CFF5-4962-A4C2-32AF9CBCB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280" y="2794328"/>
              <a:ext cx="4155879" cy="3809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BE699-3EB8-41F1-8EF9-5294EB5B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86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90C3B-3766-496F-8FC3-82E9CAD5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 we started reading…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26660-A88E-491E-8032-217C50B7F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23570" cy="4525963"/>
          </a:xfrm>
        </p:spPr>
        <p:txBody>
          <a:bodyPr/>
          <a:lstStyle/>
          <a:p>
            <a:r>
              <a:rPr lang="en-US"/>
              <a:t>2 years of weekly reading group ≈50 papers</a:t>
            </a:r>
          </a:p>
          <a:p>
            <a:r>
              <a:rPr lang="en-US"/>
              <a:t>3x 8-week seminar with 15 students ≈100 papers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7822D-8765-42E0-A1A7-B6EE5F1B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F2DE2-68C6-42B7-9F73-7E86715E2C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01" y="2913434"/>
            <a:ext cx="3409799" cy="3944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3BB590-5F37-4325-8232-E0B170342D27}"/>
              </a:ext>
            </a:extLst>
          </p:cNvPr>
          <p:cNvSpPr txBox="1"/>
          <p:nvPr/>
        </p:nvSpPr>
        <p:spPr>
          <a:xfrm>
            <a:off x="189690" y="3078351"/>
            <a:ext cx="6202660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It was a mess…</a:t>
            </a:r>
          </a:p>
          <a:p>
            <a:endParaRPr lang="en-US" sz="2400"/>
          </a:p>
          <a:p>
            <a:r>
              <a:rPr lang="en-US" sz="2400"/>
              <a:t>Lot’s of techniques, tricks, ideas, methods, math</a:t>
            </a:r>
          </a:p>
          <a:p>
            <a:r>
              <a:rPr lang="en-US" sz="2400"/>
              <a:t>No structure, no guidance, no map, no theory</a:t>
            </a:r>
            <a:endParaRPr lang="en-GB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FDC802-1A34-4771-AC7E-DA6CBB32D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46" y="4854137"/>
            <a:ext cx="1974714" cy="19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832CF7-9DC9-4781-B703-6585128CE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65" y="1458139"/>
            <a:ext cx="4403035" cy="3060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93F8B-2CDF-46F4-9D74-2EF8547D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55984F-44E6-4894-B381-7299BA8C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3" y="155661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/>
              <a:t>Modest goal:</a:t>
            </a:r>
            <a:br>
              <a:rPr lang="en-US" sz="3200" b="1"/>
            </a:br>
            <a:r>
              <a:rPr lang="en-US" sz="3200"/>
              <a:t>Can we make a reading map?</a:t>
            </a:r>
            <a:endParaRPr lang="en-GB" sz="32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1F8526-F0D5-498E-86CB-34CA2FC5D69C}"/>
              </a:ext>
            </a:extLst>
          </p:cNvPr>
          <p:cNvSpPr txBox="1">
            <a:spLocks/>
          </p:cNvSpPr>
          <p:nvPr/>
        </p:nvSpPr>
        <p:spPr>
          <a:xfrm>
            <a:off x="4403035" y="4654773"/>
            <a:ext cx="4403035" cy="220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/>
              <a:t>Not so modest goal:</a:t>
            </a:r>
          </a:p>
          <a:p>
            <a:pPr algn="r"/>
            <a:r>
              <a:rPr lang="en-US" sz="3200"/>
              <a:t>Could this help us towards </a:t>
            </a:r>
          </a:p>
          <a:p>
            <a:pPr algn="r"/>
            <a:r>
              <a:rPr lang="en-US" sz="3200"/>
              <a:t>a computational theory </a:t>
            </a:r>
          </a:p>
          <a:p>
            <a:pPr algn="r"/>
            <a:r>
              <a:rPr lang="en-US" sz="3200"/>
              <a:t>of intelligent systems?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73548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BB7B-8E03-48EF-AFED-79AE5B15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Doug Lenat thing: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EA98D-ADFB-400D-AFFA-084D8F4B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7280"/>
            <a:ext cx="8229600" cy="53741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Goal: </a:t>
            </a:r>
          </a:p>
          <a:p>
            <a:pPr marL="0" indent="0">
              <a:buNone/>
            </a:pPr>
            <a:r>
              <a:rPr lang="en-US"/>
              <a:t>Create some structure </a:t>
            </a:r>
            <a:br>
              <a:rPr lang="en-US"/>
            </a:br>
            <a:r>
              <a:rPr lang="en-US"/>
              <a:t>in the huge number of proposals </a:t>
            </a:r>
            <a:br>
              <a:rPr lang="en-US"/>
            </a:br>
            <a:r>
              <a:rPr lang="en-US"/>
              <a:t>for combining learning and reasoning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Contribution: </a:t>
            </a:r>
          </a:p>
          <a:p>
            <a:pPr marL="0" indent="0">
              <a:buNone/>
            </a:pPr>
            <a:r>
              <a:rPr lang="en-US"/>
              <a:t>A set of re-usable architectural patterns </a:t>
            </a:r>
            <a:br>
              <a:rPr lang="en-US"/>
            </a:br>
            <a:r>
              <a:rPr lang="en-US"/>
              <a:t>for such systems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600"/>
              <a:t>“A </a:t>
            </a:r>
            <a:r>
              <a:rPr lang="en-US" sz="2600" b="1"/>
              <a:t>boxology</a:t>
            </a:r>
            <a:r>
              <a:rPr lang="en-US" sz="2600"/>
              <a:t> is a representation of an organized structure </a:t>
            </a:r>
            <a:br>
              <a:rPr lang="en-US" sz="2600"/>
            </a:br>
            <a:r>
              <a:rPr lang="en-US" sz="2600"/>
              <a:t> as a graph of labeled nodes ("boxes") </a:t>
            </a:r>
            <a:br>
              <a:rPr lang="en-US" sz="2600"/>
            </a:br>
            <a:r>
              <a:rPr lang="en-US" sz="2600"/>
              <a:t> and connections between them (as lines or arrows).”)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07DA-2328-416C-BA6F-95A1315C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43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0680-906D-4079-AD98-9EA73FD6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03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Inspired by </a:t>
            </a:r>
            <a:r>
              <a:rPr lang="en-US" b="1"/>
              <a:t>Knowledge Engineering</a:t>
            </a:r>
            <a:r>
              <a:rPr lang="en-US"/>
              <a:t>:</a:t>
            </a:r>
            <a:br>
              <a:rPr lang="en-US"/>
            </a:br>
            <a:r>
              <a:rPr lang="en-US"/>
              <a:t>a theory of re-usable patterns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5A673-940C-4527-8DBF-04588E55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Picture 8" descr="task-hierarchy">
            <a:extLst>
              <a:ext uri="{FF2B5EF4-FFF2-40B4-BE49-F238E27FC236}">
                <a16:creationId xmlns:a16="http://schemas.microsoft.com/office/drawing/2014/main" id="{5F10BDEF-965C-4FAF-8DB6-73539142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366861" cy="2671864"/>
          </a:xfrm>
          <a:prstGeom prst="rect">
            <a:avLst/>
          </a:prstGeom>
          <a:ln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9" descr="is-prune">
            <a:extLst>
              <a:ext uri="{FF2B5EF4-FFF2-40B4-BE49-F238E27FC236}">
                <a16:creationId xmlns:a16="http://schemas.microsoft.com/office/drawing/2014/main" id="{8A20D982-8C91-4681-9395-A35E5A9B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783" y="2890602"/>
            <a:ext cx="4075889" cy="3821146"/>
          </a:xfrm>
          <a:prstGeom prst="rect">
            <a:avLst/>
          </a:prstGeom>
          <a:ln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21B52-2215-4E15-82D2-CF64D60012F3}"/>
              </a:ext>
            </a:extLst>
          </p:cNvPr>
          <p:cNvSpPr txBox="1"/>
          <p:nvPr/>
        </p:nvSpPr>
        <p:spPr>
          <a:xfrm>
            <a:off x="1955259" y="4280170"/>
            <a:ext cx="114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Task types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2F6D9-359D-4F43-AB25-E84779BD83AF}"/>
              </a:ext>
            </a:extLst>
          </p:cNvPr>
          <p:cNvSpPr txBox="1"/>
          <p:nvPr/>
        </p:nvSpPr>
        <p:spPr>
          <a:xfrm>
            <a:off x="6441331" y="2414400"/>
            <a:ext cx="15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Task templates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88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0680-906D-4079-AD98-9EA73FD6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03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Inspired by </a:t>
            </a:r>
            <a:r>
              <a:rPr lang="en-US" b="1"/>
              <a:t>Software Engineering</a:t>
            </a:r>
            <a:r>
              <a:rPr lang="en-US"/>
              <a:t>:</a:t>
            </a:r>
            <a:br>
              <a:rPr lang="en-US"/>
            </a:br>
            <a:r>
              <a:rPr lang="en-US"/>
              <a:t>a theory of re-usable patterns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5A673-940C-4527-8DBF-04588E55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A450D-5988-43D0-958D-5035875B3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"/>
          <a:stretch/>
        </p:blipFill>
        <p:spPr>
          <a:xfrm>
            <a:off x="273333" y="1466022"/>
            <a:ext cx="4967080" cy="27072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51E9C-E147-4CF1-B8D6-4C4783E25F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49" y="3441151"/>
            <a:ext cx="4013499" cy="33269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2821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0680-906D-4079-AD98-9EA73FD6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03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Inspired by </a:t>
            </a:r>
            <a:r>
              <a:rPr lang="en-US" b="1"/>
              <a:t>Process Mining</a:t>
            </a:r>
            <a:r>
              <a:rPr lang="en-US"/>
              <a:t>:</a:t>
            </a:r>
            <a:br>
              <a:rPr lang="en-US"/>
            </a:br>
            <a:r>
              <a:rPr lang="en-US"/>
              <a:t>a theory of re-usable patterns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5A673-940C-4527-8DBF-04588E55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B2F32-5BE4-4DFE-B6BC-9BE3C7D4E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5598"/>
          <a:stretch/>
        </p:blipFill>
        <p:spPr>
          <a:xfrm>
            <a:off x="153609" y="1607771"/>
            <a:ext cx="2216426" cy="3386972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5446C-0CD1-4763-8905-C6BE00BEC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31" r="47971"/>
          <a:stretch/>
        </p:blipFill>
        <p:spPr>
          <a:xfrm>
            <a:off x="2565495" y="2852829"/>
            <a:ext cx="4135135" cy="2556540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7C379-5286-4AFD-B7BC-EA2461EA8C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4783"/>
          <a:stretch/>
        </p:blipFill>
        <p:spPr>
          <a:xfrm>
            <a:off x="6848061" y="3717192"/>
            <a:ext cx="2077277" cy="3004283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6127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3D7B-9F5A-4424-8AF1-40298DE2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8243"/>
            <a:ext cx="8229600" cy="1143000"/>
          </a:xfrm>
        </p:spPr>
        <p:txBody>
          <a:bodyPr>
            <a:normAutofit/>
          </a:bodyPr>
          <a:lstStyle/>
          <a:p>
            <a:r>
              <a:rPr lang="en-US" b="1"/>
              <a:t>Plan:</a:t>
            </a:r>
            <a:r>
              <a:rPr lang="en-US"/>
              <a:t> 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4FB0F-B9C2-471D-98C2-6F9EAF42DF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9491" y="3433159"/>
            <a:ext cx="4018208" cy="709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207AC-7E0A-4AFA-B69A-77681ADA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9491" y="4787559"/>
            <a:ext cx="4085018" cy="747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201EB0-4B46-47D5-AE9C-114D93B9DE54}"/>
              </a:ext>
            </a:extLst>
          </p:cNvPr>
          <p:cNvSpPr txBox="1"/>
          <p:nvPr/>
        </p:nvSpPr>
        <p:spPr>
          <a:xfrm>
            <a:off x="1736387" y="812260"/>
            <a:ext cx="5880369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lt1"/>
                </a:solidFill>
              </a:defRPr>
            </a:lvl1pPr>
            <a:lvl2pPr marL="742950" indent="-285750" defTabSz="91440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lt1"/>
                </a:solidFill>
              </a:defRPr>
            </a:lvl2pPr>
            <a:lvl3pPr marL="1143000" indent="-228600" defTabSz="9144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lt1"/>
                </a:solidFill>
              </a:defRPr>
            </a:lvl3pPr>
            <a:lvl4pPr marL="1600200" indent="-228600" defTabSz="9144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 defTabSz="9144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lt1"/>
                </a:solidFill>
              </a:defRPr>
            </a:lvl6pPr>
            <a:lvl7pPr marL="29718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lt1"/>
                </a:solidFill>
              </a:defRPr>
            </a:lvl7pPr>
            <a:lvl8pPr marL="34290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lt1"/>
                </a:solidFill>
              </a:defRPr>
            </a:lvl8pPr>
            <a:lvl9pPr marL="38862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4000"/>
              <a:t>compositional patterns loose coupling </a:t>
            </a:r>
            <a:endParaRPr lang="en-GB" sz="4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10562-4ABC-4FFA-B0D5-DB6477AB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0E963-F594-45C8-B0E3-DA870B63B08A}"/>
              </a:ext>
            </a:extLst>
          </p:cNvPr>
          <p:cNvSpPr txBox="1"/>
          <p:nvPr/>
        </p:nvSpPr>
        <p:spPr>
          <a:xfrm>
            <a:off x="2651153" y="2518731"/>
            <a:ext cx="3841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Elementary components: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552468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3D7B-9F5A-4424-8AF1-40298DE2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Simplest mixed pattern:</a:t>
            </a:r>
            <a:br>
              <a:rPr lang="en-US"/>
            </a:br>
            <a:r>
              <a:rPr lang="en-US"/>
              <a:t>Learning on symbols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D2A8D-08F6-4E38-8FE2-9703B997D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37" y="2803490"/>
            <a:ext cx="8229600" cy="3302576"/>
          </a:xfrm>
        </p:spPr>
        <p:txBody>
          <a:bodyPr/>
          <a:lstStyle/>
          <a:p>
            <a:r>
              <a:rPr lang="en-US"/>
              <a:t>Inductive Logic Programming</a:t>
            </a:r>
          </a:p>
          <a:p>
            <a:r>
              <a:rPr lang="en-US"/>
              <a:t>Probabilistic Soft Logic</a:t>
            </a:r>
          </a:p>
          <a:p>
            <a:r>
              <a:rPr lang="en-US"/>
              <a:t>Markov Logic Networks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726A9-087E-45E1-B6BA-5A8E09EFA3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9418" y="1610981"/>
            <a:ext cx="4085019" cy="705286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614B87C-20F9-4332-B7AB-70D955752854}"/>
              </a:ext>
            </a:extLst>
          </p:cNvPr>
          <p:cNvSpPr/>
          <p:nvPr/>
        </p:nvSpPr>
        <p:spPr>
          <a:xfrm>
            <a:off x="6421197" y="4401177"/>
            <a:ext cx="2220685" cy="2049864"/>
          </a:xfrm>
          <a:prstGeom prst="cloudCallout">
            <a:avLst>
              <a:gd name="adj1" fmla="val -104091"/>
              <a:gd name="adj2" fmla="val -835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All of these need Knowledge Engineering</a:t>
            </a: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3B9E-DA0F-45AB-8587-7E1B2709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7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3D7B-9F5A-4424-8AF1-40298DE2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47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From data to symbols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D2A8D-08F6-4E38-8FE2-9703B997D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37" y="1990215"/>
            <a:ext cx="8229600" cy="4593147"/>
          </a:xfrm>
        </p:spPr>
        <p:txBody>
          <a:bodyPr>
            <a:normAutofit/>
          </a:bodyPr>
          <a:lstStyle/>
          <a:p>
            <a:r>
              <a:rPr lang="en-US"/>
              <a:t>Ontology learning from text</a:t>
            </a:r>
          </a:p>
          <a:p>
            <a:pPr lvl="2"/>
            <a:r>
              <a:rPr lang="en-US" sz="3200"/>
              <a:t>Knowledge graph learning from text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Also covers many “classical” learning algorithms:</a:t>
            </a:r>
          </a:p>
          <a:p>
            <a:r>
              <a:rPr lang="en-US"/>
              <a:t>Decision tree learning</a:t>
            </a:r>
          </a:p>
          <a:p>
            <a:r>
              <a:rPr lang="en-US"/>
              <a:t>Rule learning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58E9D-5808-4E55-893A-2128DB1B90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7463" y="948284"/>
            <a:ext cx="4176538" cy="85224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123547B-9263-4C26-8FFA-1797987D3C99}"/>
              </a:ext>
            </a:extLst>
          </p:cNvPr>
          <p:cNvSpPr/>
          <p:nvPr/>
        </p:nvSpPr>
        <p:spPr>
          <a:xfrm>
            <a:off x="6975232" y="5076091"/>
            <a:ext cx="2090056" cy="1929284"/>
          </a:xfrm>
          <a:prstGeom prst="cloudCallout">
            <a:avLst>
              <a:gd name="adj1" fmla="val -145720"/>
              <a:gd name="adj2" fmla="val -1446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All of these need Knowledge Engineering</a:t>
            </a: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9AF5E74-B9CA-4C72-9748-B346D04E26F7}"/>
              </a:ext>
            </a:extLst>
          </p:cNvPr>
          <p:cNvSpPr/>
          <p:nvPr/>
        </p:nvSpPr>
        <p:spPr>
          <a:xfrm>
            <a:off x="6975232" y="5076091"/>
            <a:ext cx="2090056" cy="1929284"/>
          </a:xfrm>
          <a:prstGeom prst="cloudCallout">
            <a:avLst>
              <a:gd name="adj1" fmla="val -74086"/>
              <a:gd name="adj2" fmla="val -12591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All of these need Knowledge Engineering</a:t>
            </a: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52CFA-7AE3-4A0F-8CF6-84A3D259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58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3D7B-9F5A-4424-8AF1-40298DE2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-1680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From symbols to data and back again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D2A8D-08F6-4E38-8FE2-9703B997D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439" y="1758760"/>
            <a:ext cx="3988738" cy="46166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defTabSz="457200">
              <a:buNone/>
            </a:pPr>
            <a:r>
              <a:rPr lang="en-US" sz="2400">
                <a:solidFill>
                  <a:schemeClr val="lt1"/>
                </a:solidFill>
              </a:rPr>
              <a:t>Knowledge Graph completion</a:t>
            </a:r>
            <a:endParaRPr lang="en-GB" sz="2400">
              <a:solidFill>
                <a:schemeClr val="l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76011D-BD2B-4C2F-A2D1-15D4B26B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526" y="772470"/>
            <a:ext cx="7084589" cy="709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3E5DA5-1793-4B45-9107-1734F3EC6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36" y="3306431"/>
            <a:ext cx="4926137" cy="367165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54DF3-58F0-41E1-AF65-AE3B07118B27}"/>
              </a:ext>
            </a:extLst>
          </p:cNvPr>
          <p:cNvCxnSpPr/>
          <p:nvPr/>
        </p:nvCxnSpPr>
        <p:spPr>
          <a:xfrm flipV="1">
            <a:off x="3297391" y="4459489"/>
            <a:ext cx="1789889" cy="64299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051185-F6B8-4E5F-963D-C877851AAF9D}"/>
              </a:ext>
            </a:extLst>
          </p:cNvPr>
          <p:cNvCxnSpPr/>
          <p:nvPr/>
        </p:nvCxnSpPr>
        <p:spPr>
          <a:xfrm flipV="1">
            <a:off x="1498060" y="4163439"/>
            <a:ext cx="471791" cy="257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0B85B8-F96F-4D29-8F50-B0804A6D71D0}"/>
              </a:ext>
            </a:extLst>
          </p:cNvPr>
          <p:cNvCxnSpPr/>
          <p:nvPr/>
        </p:nvCxnSpPr>
        <p:spPr>
          <a:xfrm flipV="1">
            <a:off x="1507787" y="3623554"/>
            <a:ext cx="2181536" cy="3117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20A44C-163A-47BA-ADB0-919E2B191B40}"/>
              </a:ext>
            </a:extLst>
          </p:cNvPr>
          <p:cNvSpPr txBox="1"/>
          <p:nvPr/>
        </p:nvSpPr>
        <p:spPr>
          <a:xfrm flipH="1">
            <a:off x="1534588" y="3533638"/>
            <a:ext cx="9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Rolling Stones</a:t>
            </a:r>
            <a:endParaRPr lang="en-GB" b="1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5BD4AD-202F-4E47-AA89-5CB6010AEA6C}"/>
              </a:ext>
            </a:extLst>
          </p:cNvPr>
          <p:cNvSpPr txBox="1"/>
          <p:nvPr/>
        </p:nvSpPr>
        <p:spPr>
          <a:xfrm flipH="1">
            <a:off x="3767435" y="3348972"/>
            <a:ext cx="9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Angi</a:t>
            </a:r>
            <a:endParaRPr lang="en-GB" b="1">
              <a:solidFill>
                <a:srgbClr val="0000FF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58EC8F-31EE-4761-96FE-0ED7DB4F7C77}"/>
              </a:ext>
            </a:extLst>
          </p:cNvPr>
          <p:cNvCxnSpPr/>
          <p:nvPr/>
        </p:nvCxnSpPr>
        <p:spPr>
          <a:xfrm flipV="1">
            <a:off x="1498060" y="3348972"/>
            <a:ext cx="0" cy="339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D58F86-BBFF-4367-9E21-F6B35B77854E}"/>
              </a:ext>
            </a:extLst>
          </p:cNvPr>
          <p:cNvCxnSpPr>
            <a:cxnSpLocks/>
          </p:cNvCxnSpPr>
          <p:nvPr/>
        </p:nvCxnSpPr>
        <p:spPr>
          <a:xfrm flipV="1">
            <a:off x="1488334" y="6741269"/>
            <a:ext cx="44793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9A7F9-8169-495A-8EAE-18BB12921288}"/>
              </a:ext>
            </a:extLst>
          </p:cNvPr>
          <p:cNvSpPr/>
          <p:nvPr/>
        </p:nvSpPr>
        <p:spPr>
          <a:xfrm>
            <a:off x="1498060" y="3347088"/>
            <a:ext cx="4562251" cy="33922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7A8A6C4-BD95-4C0C-B70F-D0115A367124}"/>
              </a:ext>
            </a:extLst>
          </p:cNvPr>
          <p:cNvGrpSpPr/>
          <p:nvPr/>
        </p:nvGrpSpPr>
        <p:grpSpPr>
          <a:xfrm>
            <a:off x="1733955" y="3115832"/>
            <a:ext cx="4623070" cy="3388624"/>
            <a:chOff x="1733955" y="3115832"/>
            <a:chExt cx="4623070" cy="338862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AAF9D7-935C-49FA-9B4B-7457EE8FAC5B}"/>
                </a:ext>
              </a:extLst>
            </p:cNvPr>
            <p:cNvCxnSpPr/>
            <p:nvPr/>
          </p:nvCxnSpPr>
          <p:spPr>
            <a:xfrm>
              <a:off x="1741253" y="3117715"/>
              <a:ext cx="46157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C9C91AE-6A21-4255-8601-D28B2830F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2573" y="3115832"/>
              <a:ext cx="34452" cy="33886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5CCC529-6E87-4404-87CC-BB6D862DF0BC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11" y="6504456"/>
              <a:ext cx="2794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7474627-A088-4CB1-9701-6DA2A70B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3955" y="3115832"/>
              <a:ext cx="7298" cy="2312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A1F9F3-3082-4FCF-8077-067B8D915683}"/>
              </a:ext>
            </a:extLst>
          </p:cNvPr>
          <p:cNvGrpSpPr/>
          <p:nvPr/>
        </p:nvGrpSpPr>
        <p:grpSpPr>
          <a:xfrm>
            <a:off x="1996652" y="2869225"/>
            <a:ext cx="4623070" cy="3388624"/>
            <a:chOff x="1733955" y="3115832"/>
            <a:chExt cx="4623070" cy="338862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58532E-4AB4-4E9F-BDCC-E6236F70B69E}"/>
                </a:ext>
              </a:extLst>
            </p:cNvPr>
            <p:cNvCxnSpPr/>
            <p:nvPr/>
          </p:nvCxnSpPr>
          <p:spPr>
            <a:xfrm>
              <a:off x="1741253" y="3117715"/>
              <a:ext cx="46157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60AEA8-DC33-4DFF-846B-A090F6266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2573" y="3115832"/>
              <a:ext cx="34452" cy="33886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B6D018-9A7C-498B-B780-3742B9FDDA8E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11" y="6504456"/>
              <a:ext cx="2794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FDE416-C699-4722-9D0C-62B1589C9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3955" y="3115832"/>
              <a:ext cx="7298" cy="2312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ACD200-343C-4698-85C2-D345CA23598D}"/>
              </a:ext>
            </a:extLst>
          </p:cNvPr>
          <p:cNvGrpSpPr/>
          <p:nvPr/>
        </p:nvGrpSpPr>
        <p:grpSpPr>
          <a:xfrm>
            <a:off x="2254386" y="2622619"/>
            <a:ext cx="4623070" cy="3388624"/>
            <a:chOff x="1733955" y="3115832"/>
            <a:chExt cx="4623070" cy="338862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DF5EAB7-A12B-4E35-83CE-E2DF9F8CF4E5}"/>
                </a:ext>
              </a:extLst>
            </p:cNvPr>
            <p:cNvCxnSpPr/>
            <p:nvPr/>
          </p:nvCxnSpPr>
          <p:spPr>
            <a:xfrm>
              <a:off x="1741253" y="3117715"/>
              <a:ext cx="46157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3CB5E6F-70FA-4AC5-85EA-C20B93F54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2573" y="3115832"/>
              <a:ext cx="34452" cy="33886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26DA288-A769-418F-95FA-2BEE56006BC7}"/>
                </a:ext>
              </a:extLst>
            </p:cNvPr>
            <p:cNvCxnSpPr>
              <a:cxnSpLocks/>
            </p:cNvCxnSpPr>
            <p:nvPr/>
          </p:nvCxnSpPr>
          <p:spPr>
            <a:xfrm>
              <a:off x="6060311" y="6504456"/>
              <a:ext cx="2794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345056-CE30-40DA-930D-9147AA150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3955" y="3115832"/>
              <a:ext cx="7298" cy="2312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1E3D1B2B-F00F-42A7-9157-D227F39FB5C2}"/>
              </a:ext>
            </a:extLst>
          </p:cNvPr>
          <p:cNvSpPr/>
          <p:nvPr/>
        </p:nvSpPr>
        <p:spPr>
          <a:xfrm>
            <a:off x="7120004" y="4495883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0C32834-F916-44C3-9F4C-1B491DB5772E}"/>
              </a:ext>
            </a:extLst>
          </p:cNvPr>
          <p:cNvSpPr/>
          <p:nvPr/>
        </p:nvSpPr>
        <p:spPr>
          <a:xfrm>
            <a:off x="8501457" y="4495883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51F03-D74D-4E93-8EA0-C9396D4A5856}"/>
              </a:ext>
            </a:extLst>
          </p:cNvPr>
          <p:cNvCxnSpPr>
            <a:cxnSpLocks/>
            <a:stCxn id="31" idx="2"/>
            <a:endCxn id="30" idx="6"/>
          </p:cNvCxnSpPr>
          <p:nvPr/>
        </p:nvCxnSpPr>
        <p:spPr>
          <a:xfrm flipH="1">
            <a:off x="7417990" y="4649963"/>
            <a:ext cx="1083467" cy="0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4D01FEE-A393-440B-BB70-95C54A738A10}"/>
              </a:ext>
            </a:extLst>
          </p:cNvPr>
          <p:cNvSpPr txBox="1"/>
          <p:nvPr/>
        </p:nvSpPr>
        <p:spPr>
          <a:xfrm>
            <a:off x="8252610" y="4720039"/>
            <a:ext cx="79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Beat It</a:t>
            </a:r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BFAA13-BC62-4724-8CA2-02C5A8AF980A}"/>
              </a:ext>
            </a:extLst>
          </p:cNvPr>
          <p:cNvSpPr txBox="1"/>
          <p:nvPr/>
        </p:nvSpPr>
        <p:spPr>
          <a:xfrm>
            <a:off x="6854040" y="4720070"/>
            <a:ext cx="111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Michael </a:t>
            </a:r>
            <a:br>
              <a:rPr lang="en-US"/>
            </a:br>
            <a:r>
              <a:rPr lang="en-US"/>
              <a:t>Jackson</a:t>
            </a:r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A89E14-04C1-48FA-BA8D-5B93E08F151B}"/>
              </a:ext>
            </a:extLst>
          </p:cNvPr>
          <p:cNvSpPr txBox="1"/>
          <p:nvPr/>
        </p:nvSpPr>
        <p:spPr>
          <a:xfrm>
            <a:off x="7346839" y="4194205"/>
            <a:ext cx="156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Publish_song</a:t>
            </a:r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23B53C-83E8-4EEC-AA38-29D324AC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7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14827 -0.1347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3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9D70B-B7C7-461F-96DA-BF15E3FEA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88" y="2986288"/>
            <a:ext cx="8429223" cy="3302576"/>
          </a:xfrm>
          <a:prstGeom prst="rect">
            <a:avLst/>
          </a:prstGeom>
        </p:spPr>
      </p:pic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1DFF3E1E-F257-4B3F-9D5B-7616B5417C5E}"/>
              </a:ext>
            </a:extLst>
          </p:cNvPr>
          <p:cNvSpPr/>
          <p:nvPr/>
        </p:nvSpPr>
        <p:spPr>
          <a:xfrm>
            <a:off x="3798652" y="4046620"/>
            <a:ext cx="1682885" cy="530140"/>
          </a:xfrm>
          <a:prstGeom prst="notched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BC8CB693-0F1B-46EF-B594-2154178D7F96}"/>
              </a:ext>
            </a:extLst>
          </p:cNvPr>
          <p:cNvSpPr/>
          <p:nvPr/>
        </p:nvSpPr>
        <p:spPr>
          <a:xfrm flipH="1">
            <a:off x="4391638" y="5005294"/>
            <a:ext cx="1682885" cy="530140"/>
          </a:xfrm>
          <a:prstGeom prst="notch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E2B22-E850-4313-8C05-33E604F1770B}"/>
              </a:ext>
            </a:extLst>
          </p:cNvPr>
          <p:cNvSpPr txBox="1"/>
          <p:nvPr/>
        </p:nvSpPr>
        <p:spPr>
          <a:xfrm>
            <a:off x="4640094" y="5533635"/>
            <a:ext cx="153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</a:rPr>
              <a:t>prediction</a:t>
            </a:r>
          </a:p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</a:rPr>
              <a:t>algorithm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2F6553-3B77-47BD-BB5C-6903AFDD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-1680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From symbols to data and back again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D94066-7285-4A56-B827-26C09B70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526" y="772470"/>
            <a:ext cx="7084589" cy="70903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EFF70A6-2144-4777-9C33-511054D9C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439" y="1758760"/>
            <a:ext cx="3988738" cy="46166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defTabSz="457200">
              <a:buNone/>
            </a:pPr>
            <a:r>
              <a:rPr lang="en-US" sz="2400">
                <a:solidFill>
                  <a:schemeClr val="lt1"/>
                </a:solidFill>
              </a:rPr>
              <a:t>Knowledge Graph completion</a:t>
            </a:r>
            <a:endParaRPr lang="en-GB" sz="24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83F0A-AB7B-40E3-8432-CB5563DC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2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3D7B-9F5A-4424-8AF1-40298DE2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5183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Generating an explanation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85F449-16ED-4B82-B71B-F0E288836E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3173" y="1462311"/>
            <a:ext cx="7501943" cy="1827397"/>
          </a:xfrm>
          <a:prstGeom prst="rect">
            <a:avLst/>
          </a:prstGeom>
        </p:spPr>
      </p:pic>
      <p:pic>
        <p:nvPicPr>
          <p:cNvPr id="5" name="Afbeelding 2" descr="Afbeelding met kleding&#10;&#10;Beschrijving is gegenereerd met hoge betrouwbaarheid">
            <a:extLst>
              <a:ext uri="{FF2B5EF4-FFF2-40B4-BE49-F238E27FC236}">
                <a16:creationId xmlns:a16="http://schemas.microsoft.com/office/drawing/2014/main" id="{97168957-A8F6-4970-AEFE-0202015C0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0"/>
          <a:stretch/>
        </p:blipFill>
        <p:spPr>
          <a:xfrm>
            <a:off x="666475" y="3429000"/>
            <a:ext cx="3667107" cy="3459535"/>
          </a:xfrm>
          <a:prstGeom prst="rect">
            <a:avLst/>
          </a:prstGeom>
          <a:effectLst>
            <a:outerShdw blurRad="4699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5ADF3497-532F-4F6D-9797-85B9EA8AD10B}"/>
              </a:ext>
            </a:extLst>
          </p:cNvPr>
          <p:cNvSpPr/>
          <p:nvPr/>
        </p:nvSpPr>
        <p:spPr>
          <a:xfrm>
            <a:off x="4755533" y="3779196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A11C84-CAAC-45A5-A419-6BBD55835A5D}"/>
              </a:ext>
            </a:extLst>
          </p:cNvPr>
          <p:cNvSpPr/>
          <p:nvPr/>
        </p:nvSpPr>
        <p:spPr>
          <a:xfrm>
            <a:off x="5343553" y="4602805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D5B1A1B-A054-41DD-ADB6-8E6314576AD1}"/>
              </a:ext>
            </a:extLst>
          </p:cNvPr>
          <p:cNvSpPr/>
          <p:nvPr/>
        </p:nvSpPr>
        <p:spPr>
          <a:xfrm>
            <a:off x="5931573" y="5426414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4730349-1F81-4324-B300-F0E6C246B983}"/>
              </a:ext>
            </a:extLst>
          </p:cNvPr>
          <p:cNvSpPr/>
          <p:nvPr/>
        </p:nvSpPr>
        <p:spPr>
          <a:xfrm>
            <a:off x="6080566" y="3933276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5461B0-5B9A-46E8-A93A-81E0283128DC}"/>
              </a:ext>
            </a:extLst>
          </p:cNvPr>
          <p:cNvSpPr/>
          <p:nvPr/>
        </p:nvSpPr>
        <p:spPr>
          <a:xfrm>
            <a:off x="6910496" y="4448725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7151F3-F452-4F4B-8C97-9CB9AA5EDC94}"/>
              </a:ext>
            </a:extLst>
          </p:cNvPr>
          <p:cNvSpPr/>
          <p:nvPr/>
        </p:nvSpPr>
        <p:spPr>
          <a:xfrm>
            <a:off x="7276904" y="5481478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37E9C3-57A7-4609-879A-89EBBFBFB3CE}"/>
              </a:ext>
            </a:extLst>
          </p:cNvPr>
          <p:cNvSpPr/>
          <p:nvPr/>
        </p:nvSpPr>
        <p:spPr>
          <a:xfrm>
            <a:off x="7827550" y="3915188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EB3CF42-E4B9-43DF-8716-0DE9B1B2F161}"/>
              </a:ext>
            </a:extLst>
          </p:cNvPr>
          <p:cNvSpPr/>
          <p:nvPr/>
        </p:nvSpPr>
        <p:spPr>
          <a:xfrm>
            <a:off x="8477439" y="4539379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A90BEA-A35F-43BC-88BD-19E0CC8A4F5E}"/>
              </a:ext>
            </a:extLst>
          </p:cNvPr>
          <p:cNvCxnSpPr>
            <a:cxnSpLocks/>
            <a:stCxn id="38" idx="1"/>
            <a:endCxn id="37" idx="5"/>
          </p:cNvCxnSpPr>
          <p:nvPr/>
        </p:nvCxnSpPr>
        <p:spPr>
          <a:xfrm flipH="1" flipV="1">
            <a:off x="5009880" y="4042227"/>
            <a:ext cx="377312" cy="60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58DF10-8E0F-430D-AF09-E7D8A35FA43F}"/>
              </a:ext>
            </a:extLst>
          </p:cNvPr>
          <p:cNvCxnSpPr>
            <a:cxnSpLocks/>
            <a:stCxn id="38" idx="7"/>
            <a:endCxn id="40" idx="3"/>
          </p:cNvCxnSpPr>
          <p:nvPr/>
        </p:nvCxnSpPr>
        <p:spPr>
          <a:xfrm flipV="1">
            <a:off x="5597900" y="4196307"/>
            <a:ext cx="526305" cy="451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3BEC82-A69F-4425-A423-DD1862167234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 flipV="1">
            <a:off x="5641539" y="4602805"/>
            <a:ext cx="1268957" cy="15408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18B806-F211-47AC-AA97-761BF84038BD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 flipV="1">
            <a:off x="7208482" y="4069268"/>
            <a:ext cx="619068" cy="53353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E865FB3-ADF9-4135-AA6E-9576B1104ACC}"/>
              </a:ext>
            </a:extLst>
          </p:cNvPr>
          <p:cNvCxnSpPr>
            <a:cxnSpLocks/>
            <a:stCxn id="45" idx="6"/>
            <a:endCxn id="46" idx="0"/>
          </p:cNvCxnSpPr>
          <p:nvPr/>
        </p:nvCxnSpPr>
        <p:spPr>
          <a:xfrm>
            <a:off x="8125536" y="4069268"/>
            <a:ext cx="500896" cy="470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E514FCA-087A-43B1-B717-84B76847EED2}"/>
              </a:ext>
            </a:extLst>
          </p:cNvPr>
          <p:cNvCxnSpPr>
            <a:cxnSpLocks/>
            <a:stCxn id="41" idx="4"/>
            <a:endCxn id="44" idx="1"/>
          </p:cNvCxnSpPr>
          <p:nvPr/>
        </p:nvCxnSpPr>
        <p:spPr>
          <a:xfrm>
            <a:off x="7059489" y="4756885"/>
            <a:ext cx="261054" cy="76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DDAE7FC-ED8E-4721-A4F3-6D316C511693}"/>
              </a:ext>
            </a:extLst>
          </p:cNvPr>
          <p:cNvCxnSpPr>
            <a:cxnSpLocks/>
            <a:stCxn id="38" idx="5"/>
            <a:endCxn id="39" idx="1"/>
          </p:cNvCxnSpPr>
          <p:nvPr/>
        </p:nvCxnSpPr>
        <p:spPr>
          <a:xfrm>
            <a:off x="5597900" y="4865836"/>
            <a:ext cx="377312" cy="60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88C15F0-086D-4E29-B5BF-ADBE427958A9}"/>
              </a:ext>
            </a:extLst>
          </p:cNvPr>
          <p:cNvSpPr txBox="1"/>
          <p:nvPr/>
        </p:nvSpPr>
        <p:spPr>
          <a:xfrm>
            <a:off x="4530749" y="4636703"/>
            <a:ext cx="79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queen</a:t>
            </a:r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38A18A-C505-415F-ACF7-2A89087FE805}"/>
              </a:ext>
            </a:extLst>
          </p:cNvPr>
          <p:cNvSpPr txBox="1"/>
          <p:nvPr/>
        </p:nvSpPr>
        <p:spPr>
          <a:xfrm>
            <a:off x="4090113" y="3454010"/>
            <a:ext cx="79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crown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CA6DE2-47AD-4941-B96F-4B969CA5128A}"/>
              </a:ext>
            </a:extLst>
          </p:cNvPr>
          <p:cNvSpPr txBox="1"/>
          <p:nvPr/>
        </p:nvSpPr>
        <p:spPr>
          <a:xfrm>
            <a:off x="4418408" y="4160414"/>
            <a:ext cx="79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wears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32475-6689-4F4A-A85A-FE6F89B4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232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3D7B-9F5A-4424-8AF1-40298DE2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51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Ranking hypotheses</a:t>
            </a:r>
            <a:br>
              <a:rPr lang="en-US"/>
            </a:br>
            <a:r>
              <a:rPr lang="en-US"/>
              <a:t>(≈ explaining why not)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85F449-16ED-4B82-B71B-F0E288836E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3173" y="1462311"/>
            <a:ext cx="7501943" cy="1827397"/>
          </a:xfrm>
          <a:prstGeom prst="rect">
            <a:avLst/>
          </a:prstGeom>
        </p:spPr>
      </p:pic>
      <p:pic>
        <p:nvPicPr>
          <p:cNvPr id="5" name="Afbeelding 2" descr="Afbeelding met kleding&#10;&#10;Beschrijving is gegenereerd met hoge betrouwbaarheid">
            <a:extLst>
              <a:ext uri="{FF2B5EF4-FFF2-40B4-BE49-F238E27FC236}">
                <a16:creationId xmlns:a16="http://schemas.microsoft.com/office/drawing/2014/main" id="{97168957-A8F6-4970-AEFE-0202015C0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0"/>
          <a:stretch/>
        </p:blipFill>
        <p:spPr>
          <a:xfrm>
            <a:off x="666475" y="3429000"/>
            <a:ext cx="3667107" cy="3459535"/>
          </a:xfrm>
          <a:prstGeom prst="rect">
            <a:avLst/>
          </a:prstGeom>
          <a:effectLst>
            <a:outerShdw blurRad="4699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C33F13A-154E-4084-8D9D-2626D0B670B4}"/>
              </a:ext>
            </a:extLst>
          </p:cNvPr>
          <p:cNvGrpSpPr/>
          <p:nvPr/>
        </p:nvGrpSpPr>
        <p:grpSpPr>
          <a:xfrm>
            <a:off x="4272316" y="2514601"/>
            <a:ext cx="966434" cy="538163"/>
            <a:chOff x="4272316" y="2514601"/>
            <a:chExt cx="966434" cy="53816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F52287-77D8-490C-8FD9-603180D3B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316" y="2514602"/>
              <a:ext cx="0" cy="141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36C811-7179-4E89-BE26-119CE7778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2317" y="2514601"/>
              <a:ext cx="9664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1DE444C-458E-45AA-94FE-284C9C0FB6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8750" y="2514602"/>
              <a:ext cx="0" cy="5381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0038E-8543-423E-8C0B-9429B0527837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63" y="3052763"/>
              <a:ext cx="9048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EDCA41-47B7-45FC-9601-AB39B959385A}"/>
              </a:ext>
            </a:extLst>
          </p:cNvPr>
          <p:cNvGrpSpPr/>
          <p:nvPr/>
        </p:nvGrpSpPr>
        <p:grpSpPr>
          <a:xfrm>
            <a:off x="4390849" y="2387280"/>
            <a:ext cx="966434" cy="538163"/>
            <a:chOff x="4272316" y="2514601"/>
            <a:chExt cx="966434" cy="5381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97EF5E2-B72C-4F4E-B903-66F39C74B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316" y="2514602"/>
              <a:ext cx="0" cy="141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FC862EC-67CD-4C0A-B6D0-3EFCB3EBC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2317" y="2514601"/>
              <a:ext cx="9664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90393C4-FD57-4818-8731-E6F09ADBC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8750" y="2514602"/>
              <a:ext cx="0" cy="5381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123497E-B17E-4783-92B3-DA7BA8B1A216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63" y="3052763"/>
              <a:ext cx="9048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F018D0-F3C5-4ABF-9894-BFD09C9C0EA7}"/>
              </a:ext>
            </a:extLst>
          </p:cNvPr>
          <p:cNvGrpSpPr/>
          <p:nvPr/>
        </p:nvGrpSpPr>
        <p:grpSpPr>
          <a:xfrm>
            <a:off x="4487953" y="2259959"/>
            <a:ext cx="966434" cy="538163"/>
            <a:chOff x="4272316" y="2514601"/>
            <a:chExt cx="966434" cy="5381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DF8E32-99B8-4818-92E6-6D7B5D438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2316" y="2514602"/>
              <a:ext cx="0" cy="141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6A9F0F-4F29-44A1-AED5-12E222F74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2317" y="2514601"/>
              <a:ext cx="9664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9DA67-70F0-4E9D-A1E5-947186918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8750" y="2514602"/>
              <a:ext cx="0" cy="5381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2F600CB-F472-4600-AB7F-24B45B82AA6F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63" y="3052763"/>
              <a:ext cx="9048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5ADF3497-532F-4F6D-9797-85B9EA8AD10B}"/>
              </a:ext>
            </a:extLst>
          </p:cNvPr>
          <p:cNvSpPr/>
          <p:nvPr/>
        </p:nvSpPr>
        <p:spPr>
          <a:xfrm>
            <a:off x="4755533" y="3779196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A11C84-CAAC-45A5-A419-6BBD55835A5D}"/>
              </a:ext>
            </a:extLst>
          </p:cNvPr>
          <p:cNvSpPr/>
          <p:nvPr/>
        </p:nvSpPr>
        <p:spPr>
          <a:xfrm>
            <a:off x="5343553" y="4602805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D5B1A1B-A054-41DD-ADB6-8E6314576AD1}"/>
              </a:ext>
            </a:extLst>
          </p:cNvPr>
          <p:cNvSpPr/>
          <p:nvPr/>
        </p:nvSpPr>
        <p:spPr>
          <a:xfrm>
            <a:off x="5931573" y="5426414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4730349-1F81-4324-B300-F0E6C246B983}"/>
              </a:ext>
            </a:extLst>
          </p:cNvPr>
          <p:cNvSpPr/>
          <p:nvPr/>
        </p:nvSpPr>
        <p:spPr>
          <a:xfrm>
            <a:off x="6080566" y="3933276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5461B0-5B9A-46E8-A93A-81E0283128DC}"/>
              </a:ext>
            </a:extLst>
          </p:cNvPr>
          <p:cNvSpPr/>
          <p:nvPr/>
        </p:nvSpPr>
        <p:spPr>
          <a:xfrm>
            <a:off x="6910496" y="4448725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7151F3-F452-4F4B-8C97-9CB9AA5EDC94}"/>
              </a:ext>
            </a:extLst>
          </p:cNvPr>
          <p:cNvSpPr/>
          <p:nvPr/>
        </p:nvSpPr>
        <p:spPr>
          <a:xfrm>
            <a:off x="7276904" y="5481478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37E9C3-57A7-4609-879A-89EBBFBFB3CE}"/>
              </a:ext>
            </a:extLst>
          </p:cNvPr>
          <p:cNvSpPr/>
          <p:nvPr/>
        </p:nvSpPr>
        <p:spPr>
          <a:xfrm>
            <a:off x="7827550" y="3915188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EB3CF42-E4B9-43DF-8716-0DE9B1B2F161}"/>
              </a:ext>
            </a:extLst>
          </p:cNvPr>
          <p:cNvSpPr/>
          <p:nvPr/>
        </p:nvSpPr>
        <p:spPr>
          <a:xfrm>
            <a:off x="8477439" y="4539379"/>
            <a:ext cx="297986" cy="30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A90BEA-A35F-43BC-88BD-19E0CC8A4F5E}"/>
              </a:ext>
            </a:extLst>
          </p:cNvPr>
          <p:cNvCxnSpPr>
            <a:cxnSpLocks/>
            <a:stCxn id="38" idx="1"/>
            <a:endCxn id="37" idx="5"/>
          </p:cNvCxnSpPr>
          <p:nvPr/>
        </p:nvCxnSpPr>
        <p:spPr>
          <a:xfrm flipH="1" flipV="1">
            <a:off x="5009880" y="4042227"/>
            <a:ext cx="377312" cy="60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58DF10-8E0F-430D-AF09-E7D8A35FA43F}"/>
              </a:ext>
            </a:extLst>
          </p:cNvPr>
          <p:cNvCxnSpPr>
            <a:cxnSpLocks/>
            <a:stCxn id="38" idx="7"/>
            <a:endCxn id="40" idx="3"/>
          </p:cNvCxnSpPr>
          <p:nvPr/>
        </p:nvCxnSpPr>
        <p:spPr>
          <a:xfrm flipV="1">
            <a:off x="5597900" y="4196307"/>
            <a:ext cx="526305" cy="451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3BEC82-A69F-4425-A423-DD1862167234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 flipV="1">
            <a:off x="5641539" y="4602805"/>
            <a:ext cx="1268957" cy="15408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18B806-F211-47AC-AA97-761BF84038BD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 flipV="1">
            <a:off x="7208482" y="4069268"/>
            <a:ext cx="619068" cy="53353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E865FB3-ADF9-4135-AA6E-9576B1104ACC}"/>
              </a:ext>
            </a:extLst>
          </p:cNvPr>
          <p:cNvCxnSpPr>
            <a:cxnSpLocks/>
            <a:stCxn id="45" idx="6"/>
            <a:endCxn id="46" idx="0"/>
          </p:cNvCxnSpPr>
          <p:nvPr/>
        </p:nvCxnSpPr>
        <p:spPr>
          <a:xfrm>
            <a:off x="8125536" y="4069268"/>
            <a:ext cx="500896" cy="470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E514FCA-087A-43B1-B717-84B76847EED2}"/>
              </a:ext>
            </a:extLst>
          </p:cNvPr>
          <p:cNvCxnSpPr>
            <a:cxnSpLocks/>
            <a:stCxn id="41" idx="4"/>
            <a:endCxn id="44" idx="1"/>
          </p:cNvCxnSpPr>
          <p:nvPr/>
        </p:nvCxnSpPr>
        <p:spPr>
          <a:xfrm>
            <a:off x="7059489" y="4756885"/>
            <a:ext cx="261054" cy="76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DDAE7FC-ED8E-4721-A4F3-6D316C511693}"/>
              </a:ext>
            </a:extLst>
          </p:cNvPr>
          <p:cNvCxnSpPr>
            <a:cxnSpLocks/>
            <a:stCxn id="38" idx="5"/>
            <a:endCxn id="39" idx="1"/>
          </p:cNvCxnSpPr>
          <p:nvPr/>
        </p:nvCxnSpPr>
        <p:spPr>
          <a:xfrm>
            <a:off x="5597900" y="4865836"/>
            <a:ext cx="377312" cy="60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88C15F0-086D-4E29-B5BF-ADBE427958A9}"/>
              </a:ext>
            </a:extLst>
          </p:cNvPr>
          <p:cNvSpPr txBox="1"/>
          <p:nvPr/>
        </p:nvSpPr>
        <p:spPr>
          <a:xfrm>
            <a:off x="4530749" y="4636703"/>
            <a:ext cx="79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queen</a:t>
            </a:r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38A18A-C505-415F-ACF7-2A89087FE805}"/>
              </a:ext>
            </a:extLst>
          </p:cNvPr>
          <p:cNvSpPr txBox="1"/>
          <p:nvPr/>
        </p:nvSpPr>
        <p:spPr>
          <a:xfrm>
            <a:off x="4090113" y="3454010"/>
            <a:ext cx="79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crown</a:t>
            </a:r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45FEC6-E8A7-4D51-AFCB-E8026F28EE8A}"/>
              </a:ext>
            </a:extLst>
          </p:cNvPr>
          <p:cNvSpPr txBox="1"/>
          <p:nvPr/>
        </p:nvSpPr>
        <p:spPr>
          <a:xfrm>
            <a:off x="8195554" y="4789435"/>
            <a:ext cx="88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showercap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DDCAD9-2E3A-44D4-841A-4C7039BA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13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C6CD40-CC35-4B61-AC2F-963EEDA26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234CE-D997-4545-916A-E1F351A4E875}"/>
              </a:ext>
            </a:extLst>
          </p:cNvPr>
          <p:cNvSpPr txBox="1"/>
          <p:nvPr/>
        </p:nvSpPr>
        <p:spPr>
          <a:xfrm>
            <a:off x="99193" y="4795897"/>
            <a:ext cx="23159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Ink Free" panose="03080402000500000000" pitchFamily="66" charset="0"/>
              </a:rPr>
              <a:t>Symbolic</a:t>
            </a:r>
          </a:p>
          <a:p>
            <a:r>
              <a:rPr lang="en-US" sz="3200" b="1">
                <a:latin typeface="Ink Free" panose="03080402000500000000" pitchFamily="66" charset="0"/>
              </a:rPr>
              <a:t>Knowledge</a:t>
            </a:r>
          </a:p>
          <a:p>
            <a:r>
              <a:rPr lang="en-US" sz="3200" b="1">
                <a:latin typeface="Ink Free" panose="03080402000500000000" pitchFamily="66" charset="0"/>
              </a:rPr>
              <a:t>Logic</a:t>
            </a:r>
          </a:p>
          <a:p>
            <a:r>
              <a:rPr lang="en-US" sz="3200" b="1">
                <a:latin typeface="Ink Free" panose="03080402000500000000" pitchFamily="66" charset="0"/>
              </a:rPr>
              <a:t>Reasoning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F5273-1AA3-4984-BAE3-00EF5A2668D6}"/>
              </a:ext>
            </a:extLst>
          </p:cNvPr>
          <p:cNvSpPr txBox="1"/>
          <p:nvPr/>
        </p:nvSpPr>
        <p:spPr>
          <a:xfrm>
            <a:off x="6682304" y="-44144"/>
            <a:ext cx="27207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Ink Free" panose="03080402000500000000" pitchFamily="66" charset="0"/>
              </a:rPr>
              <a:t>Connectionist</a:t>
            </a:r>
          </a:p>
          <a:p>
            <a:r>
              <a:rPr lang="en-US" sz="3200" b="1">
                <a:latin typeface="Ink Free" panose="03080402000500000000" pitchFamily="66" charset="0"/>
              </a:rPr>
              <a:t>Data</a:t>
            </a:r>
          </a:p>
          <a:p>
            <a:r>
              <a:rPr lang="en-US" sz="3200" b="1">
                <a:latin typeface="Ink Free" panose="03080402000500000000" pitchFamily="66" charset="0"/>
              </a:rPr>
              <a:t>Statistics</a:t>
            </a:r>
          </a:p>
          <a:p>
            <a:r>
              <a:rPr lang="en-US" sz="3200" b="1">
                <a:latin typeface="Ink Free" panose="03080402000500000000" pitchFamily="66" charset="0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E89E6-431F-4FA1-88A3-2EC2B1A3149D}"/>
              </a:ext>
            </a:extLst>
          </p:cNvPr>
          <p:cNvSpPr txBox="1"/>
          <p:nvPr/>
        </p:nvSpPr>
        <p:spPr>
          <a:xfrm>
            <a:off x="179039" y="-102553"/>
            <a:ext cx="4918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Ink Free" panose="03080402000500000000" pitchFamily="66" charset="0"/>
              </a:rPr>
              <a:t>The AI stairway?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42C81B-DDEA-4809-B2E6-99E83FC1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47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DABDBA-9BE4-467B-8CCF-AD83D915C3E9}"/>
              </a:ext>
            </a:extLst>
          </p:cNvPr>
          <p:cNvSpPr/>
          <p:nvPr/>
        </p:nvSpPr>
        <p:spPr>
          <a:xfrm>
            <a:off x="5946515" y="4232016"/>
            <a:ext cx="1913434" cy="4861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A3D7B-9F5A-4424-8AF1-40298DE2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5183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Symbolic prior</a:t>
            </a:r>
            <a:endParaRPr lang="en-GB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C3DC699-8209-4AD7-B936-707D33194E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9506" y="1351076"/>
            <a:ext cx="5764589" cy="181729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4B541F-A370-4C8A-826A-50208A998609}"/>
              </a:ext>
            </a:extLst>
          </p:cNvPr>
          <p:cNvGrpSpPr/>
          <p:nvPr/>
        </p:nvGrpSpPr>
        <p:grpSpPr>
          <a:xfrm>
            <a:off x="132470" y="2609336"/>
            <a:ext cx="3065017" cy="3323698"/>
            <a:chOff x="1253217" y="0"/>
            <a:chExt cx="6858000" cy="68580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9D00D9C-C4A2-43D7-9A0A-2E6F6882D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217" y="0"/>
              <a:ext cx="6858000" cy="6858000"/>
            </a:xfrm>
            <a:prstGeom prst="rect">
              <a:avLst/>
            </a:prstGeom>
            <a:ln w="76200">
              <a:noFill/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755A6D-5FC8-4400-B157-18BA6CB078C1}"/>
                </a:ext>
              </a:extLst>
            </p:cNvPr>
            <p:cNvSpPr/>
            <p:nvPr/>
          </p:nvSpPr>
          <p:spPr>
            <a:xfrm>
              <a:off x="1363716" y="0"/>
              <a:ext cx="6708371" cy="68580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4D1D80-D3B2-4B27-A63B-1A115A9EC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5022" y="2774732"/>
              <a:ext cx="2128344" cy="2940268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E6CA6A-C6D3-41BF-A4BD-4601654C9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66" y="4028090"/>
              <a:ext cx="4327917" cy="1686910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EB9BCF1-2783-405A-BAEE-89BE81064D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1448" y="1466193"/>
              <a:ext cx="2790640" cy="256189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DF4FA8-CB76-4504-8562-B00B37B2A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5022" y="1552903"/>
              <a:ext cx="3807232" cy="1221829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ED70F8-D54D-46DD-97C8-E691E94BE1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r="43443" b="-3307"/>
          <a:stretch/>
        </p:blipFill>
        <p:spPr>
          <a:xfrm>
            <a:off x="3278517" y="4259847"/>
            <a:ext cx="5171507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2F557-1903-4DD0-BA82-F58C59E47717}"/>
              </a:ext>
            </a:extLst>
          </p:cNvPr>
          <p:cNvSpPr txBox="1"/>
          <p:nvPr/>
        </p:nvSpPr>
        <p:spPr>
          <a:xfrm>
            <a:off x="3336759" y="5409814"/>
            <a:ext cx="555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P(cushion|chair) &gt;&gt; P(flower|chair)</a:t>
            </a:r>
            <a:endParaRPr lang="en-GB" sz="2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13B34-D46F-491D-A445-CD0655AB0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368" t="1" b="-3307"/>
          <a:stretch/>
        </p:blipFill>
        <p:spPr>
          <a:xfrm>
            <a:off x="4665368" y="4718154"/>
            <a:ext cx="3989663" cy="5232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5D738-5FBF-4FB4-9108-CDE7E2E9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33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3D7B-9F5A-4424-8AF1-40298DE2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5183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Symbolic prior</a:t>
            </a:r>
            <a:endParaRPr lang="en-GB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C3DC699-8209-4AD7-B936-707D33194E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9506" y="1351076"/>
            <a:ext cx="5764589" cy="181729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5D738-5FBF-4FB4-9108-CDE7E2E9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33151-C82E-4DCF-9389-A5E9D6B0C15D}"/>
              </a:ext>
            </a:extLst>
          </p:cNvPr>
          <p:cNvSpPr txBox="1"/>
          <p:nvPr/>
        </p:nvSpPr>
        <p:spPr>
          <a:xfrm>
            <a:off x="1118681" y="3633281"/>
            <a:ext cx="5210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Also: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Semantic loss-function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Curriculum-guided learning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333734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3B86-DAA6-45F3-9F3C-E78EECC7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22" y="-274093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Learning intermediate abstractions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C86E6-75DE-459B-BC1D-A1FE0CCB3B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240" y="798628"/>
            <a:ext cx="6896637" cy="74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9B41A-821A-4EED-B4FE-0AD85F85EDF8}"/>
              </a:ext>
            </a:extLst>
          </p:cNvPr>
          <p:cNvSpPr txBox="1"/>
          <p:nvPr/>
        </p:nvSpPr>
        <p:spPr>
          <a:xfrm>
            <a:off x="994956" y="1727236"/>
            <a:ext cx="733102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Example: Reinforcement learning for spatial navigation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51028-819A-4E23-A679-D388D24129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74624"/>
            <a:ext cx="9144000" cy="4506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CB4D3-9681-4CA1-9B02-C93EFA29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500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8759CB-65C3-4B85-AF25-E3897200DF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51329"/>
            <a:ext cx="9144000" cy="4529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3C3DDD-F549-448C-9D48-887C10CA702D}"/>
              </a:ext>
            </a:extLst>
          </p:cNvPr>
          <p:cNvSpPr txBox="1"/>
          <p:nvPr/>
        </p:nvSpPr>
        <p:spPr>
          <a:xfrm>
            <a:off x="5061894" y="5840107"/>
            <a:ext cx="3897281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Faster adaptation to changes;</a:t>
            </a:r>
          </a:p>
          <a:p>
            <a:r>
              <a:rPr lang="en-US" sz="2400"/>
              <a:t>Better transfer learning</a:t>
            </a:r>
            <a:endParaRPr lang="en-GB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B26B191-0611-4159-BCE7-4A1CB9CF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22" y="-274093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Learning intermediate abstractions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BB3E29-2605-47F8-9359-E82E129D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240" y="798628"/>
            <a:ext cx="6896637" cy="742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58AC8-D875-4A00-8638-CF8D96C1BEF0}"/>
              </a:ext>
            </a:extLst>
          </p:cNvPr>
          <p:cNvSpPr txBox="1"/>
          <p:nvPr/>
        </p:nvSpPr>
        <p:spPr>
          <a:xfrm>
            <a:off x="994956" y="1727236"/>
            <a:ext cx="733102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Example: Reinforcement learning for spatial navigation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26DD2-89C5-4590-A433-CFF38E9D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83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3B86-DAA6-45F3-9F3C-E78EECC7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22" y="-274093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Learning intermediate abstractions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C86E6-75DE-459B-BC1D-A1FE0CCB3B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240" y="798628"/>
            <a:ext cx="6896637" cy="74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9B41A-821A-4EED-B4FE-0AD85F85EDF8}"/>
              </a:ext>
            </a:extLst>
          </p:cNvPr>
          <p:cNvSpPr txBox="1"/>
          <p:nvPr/>
        </p:nvSpPr>
        <p:spPr>
          <a:xfrm>
            <a:off x="994956" y="1727236"/>
            <a:ext cx="733102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Example: separating perception from cognition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CF655-6203-438A-B67C-1E6D7C1E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659" y="2732612"/>
            <a:ext cx="2601546" cy="40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E6FD0C-A682-46DB-9F00-4BE804E3C8F7}"/>
              </a:ext>
            </a:extLst>
          </p:cNvPr>
          <p:cNvSpPr txBox="1"/>
          <p:nvPr/>
        </p:nvSpPr>
        <p:spPr>
          <a:xfrm>
            <a:off x="3185205" y="2675507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:- see(     , 3), see(     , 5), add(3,5).</a:t>
            </a:r>
            <a:endParaRPr lang="en-GB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0F656-7609-41EE-9A12-A8E67BA49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796" t="9874" r="17052" b="21597"/>
          <a:stretch/>
        </p:blipFill>
        <p:spPr>
          <a:xfrm>
            <a:off x="5413442" y="2796272"/>
            <a:ext cx="316149" cy="277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F9DBB9-5E82-43CE-8854-E3DBD170B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654" r="32259" b="16746"/>
          <a:stretch/>
        </p:blipFill>
        <p:spPr>
          <a:xfrm>
            <a:off x="4022387" y="2766484"/>
            <a:ext cx="340468" cy="336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B03E6A-0253-481A-81FF-78FED6F17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0" t="6589" r="5952"/>
          <a:stretch/>
        </p:blipFill>
        <p:spPr>
          <a:xfrm>
            <a:off x="2759614" y="3994240"/>
            <a:ext cx="2653828" cy="2749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648211-9199-4488-ACF2-0104537417B9}"/>
              </a:ext>
            </a:extLst>
          </p:cNvPr>
          <p:cNvSpPr txBox="1"/>
          <p:nvPr/>
        </p:nvSpPr>
        <p:spPr>
          <a:xfrm>
            <a:off x="583659" y="3721865"/>
            <a:ext cx="168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Compare: </a:t>
            </a:r>
            <a:endParaRPr lang="en-GB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CE9DF-65D7-4BDE-8C6B-82D64092FD7A}"/>
              </a:ext>
            </a:extLst>
          </p:cNvPr>
          <p:cNvSpPr txBox="1"/>
          <p:nvPr/>
        </p:nvSpPr>
        <p:spPr>
          <a:xfrm>
            <a:off x="1733145" y="5045795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2x 784</a:t>
            </a:r>
          </a:p>
          <a:p>
            <a:r>
              <a:rPr lang="en-US"/>
              <a:t>inputs</a:t>
            </a:r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5E6A5-9E7D-4871-B0E7-7E72CC044C02}"/>
              </a:ext>
            </a:extLst>
          </p:cNvPr>
          <p:cNvSpPr txBox="1"/>
          <p:nvPr/>
        </p:nvSpPr>
        <p:spPr>
          <a:xfrm>
            <a:off x="5528554" y="518429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19 outputs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83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ED3B72-7A14-4359-B109-B94FA9991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500008"/>
            <a:ext cx="8613843" cy="430448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Example:</a:t>
            </a:r>
          </a:p>
          <a:p>
            <a:pPr marL="0" indent="0">
              <a:buNone/>
            </a:pPr>
            <a:r>
              <a:rPr lang="en-US"/>
              <a:t>Try to learn early symptoms of CRC from GP data:</a:t>
            </a:r>
            <a:br>
              <a:rPr lang="en-US"/>
            </a:br>
            <a:r>
              <a:rPr lang="en-US"/>
              <a:t>(symptoms, life style, diagnoses, drugs)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Raw data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no meaningful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Raw data + KG = abstracted data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</a:t>
            </a:r>
            <a:br>
              <a:rPr lang="en-US"/>
            </a:br>
            <a:r>
              <a:rPr lang="en-US"/>
              <a:t>						significant results</a:t>
            </a:r>
            <a:br>
              <a:rPr lang="en-US"/>
            </a:b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07A01-BFE6-4534-8F53-8F2AF9F027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2200" y="618293"/>
            <a:ext cx="6998478" cy="175387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7E95D2B-1A22-4777-A7F2-248EC04E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22" y="-274093"/>
            <a:ext cx="8229600" cy="1143000"/>
          </a:xfrm>
        </p:spPr>
        <p:txBody>
          <a:bodyPr>
            <a:noAutofit/>
          </a:bodyPr>
          <a:lstStyle/>
          <a:p>
            <a:r>
              <a:rPr lang="en-US" sz="3600"/>
              <a:t>Learning </a:t>
            </a:r>
            <a:r>
              <a:rPr lang="en-US" sz="3600" i="1"/>
              <a:t>from </a:t>
            </a:r>
            <a:r>
              <a:rPr lang="en-US" sz="3600"/>
              <a:t>intermediate abstractions</a:t>
            </a:r>
            <a:endParaRPr lang="en-GB" sz="3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33C36-4820-41A6-A212-B61915B8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258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3B86-DAA6-45F3-9F3C-E78EECC7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22" y="-274093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Learning intermediate abstractions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A97F1-75B4-4954-92A5-C1CA970C6A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240" y="798628"/>
            <a:ext cx="6823119" cy="726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D783B4-1737-40FD-B5C5-25EF37104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2" y="2230039"/>
            <a:ext cx="6823119" cy="4164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5F716-CEAC-4988-85C5-10514421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561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4007-D317-4610-8BA3-1E004C17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09604"/>
            <a:ext cx="8229600" cy="1143000"/>
          </a:xfrm>
        </p:spPr>
        <p:txBody>
          <a:bodyPr/>
          <a:lstStyle/>
          <a:p>
            <a:r>
              <a:rPr lang="en-US"/>
              <a:t>Learning (“imitating?”) to reason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F0AE0-91F2-4F5E-B76B-95FE732193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29000"/>
            <a:ext cx="9144000" cy="2337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6690B9-6F0B-47D0-8484-A2727E99D5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8953" y="997484"/>
            <a:ext cx="5915239" cy="13750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5CFD1-F1D0-4F44-89A9-CD547376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02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6F47ED0-4C16-483F-B860-25F02EF5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09604"/>
            <a:ext cx="8229600" cy="1143000"/>
          </a:xfrm>
        </p:spPr>
        <p:txBody>
          <a:bodyPr/>
          <a:lstStyle/>
          <a:p>
            <a:r>
              <a:rPr lang="en-US"/>
              <a:t>Learning (“imitating?”) to reason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6C7A8F-C8CD-4EEA-A6CE-69BF915D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8953" y="997484"/>
            <a:ext cx="5915239" cy="1375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39AB0-79F0-4A57-BC5C-872CA1843957}"/>
              </a:ext>
            </a:extLst>
          </p:cNvPr>
          <p:cNvSpPr txBox="1"/>
          <p:nvPr/>
        </p:nvSpPr>
        <p:spPr>
          <a:xfrm>
            <a:off x="6113835" y="5339133"/>
            <a:ext cx="27432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Reasoning transfers </a:t>
            </a:r>
          </a:p>
          <a:p>
            <a:r>
              <a:rPr lang="en-US" sz="2400"/>
              <a:t>to other KG’s!</a:t>
            </a:r>
            <a:endParaRPr lang="en-GB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5B8ECB-3495-4B26-8079-E2BC371A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51" y="1838527"/>
            <a:ext cx="5689550" cy="4897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D8040-1434-42BC-8293-15BD2BC3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125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1B14-F15E-4A6A-83F6-D2C79CE9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3987"/>
            <a:ext cx="8229600" cy="1143000"/>
          </a:xfrm>
        </p:spPr>
        <p:txBody>
          <a:bodyPr/>
          <a:lstStyle/>
          <a:p>
            <a:r>
              <a:rPr lang="en-US"/>
              <a:t>Knowledge-based auto-ML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71E38-FE8D-478D-BE47-D4C0CB15A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77" y="3010710"/>
            <a:ext cx="8229600" cy="2463699"/>
          </a:xfrm>
        </p:spPr>
        <p:txBody>
          <a:bodyPr/>
          <a:lstStyle/>
          <a:p>
            <a:r>
              <a:rPr lang="en-US"/>
              <a:t>Algorithmic configuration</a:t>
            </a:r>
          </a:p>
          <a:p>
            <a:r>
              <a:rPr lang="en-US"/>
              <a:t>Hyperparameter tuning</a:t>
            </a:r>
          </a:p>
          <a:p>
            <a:r>
              <a:rPr lang="en-US"/>
              <a:t>Selection of </a:t>
            </a:r>
            <a:br>
              <a:rPr lang="en-US"/>
            </a:br>
            <a:r>
              <a:rPr lang="en-US"/>
              <a:t>training examples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C50D7-3C91-48D6-BC11-D2C13069D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2610" y="790394"/>
            <a:ext cx="3793484" cy="1981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7A6B8-3D7F-4BD8-AFFB-B3D69F0045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49" y="4132526"/>
            <a:ext cx="5170251" cy="2725474"/>
          </a:xfrm>
          <a:prstGeom prst="rect">
            <a:avLst/>
          </a:prstGeom>
        </p:spPr>
      </p:pic>
      <p:pic>
        <p:nvPicPr>
          <p:cNvPr id="1026" name="Picture 2" descr="comic arrow pointing right - vector Clip Art">
            <a:extLst>
              <a:ext uri="{FF2B5EF4-FFF2-40B4-BE49-F238E27FC236}">
                <a16:creationId xmlns:a16="http://schemas.microsoft.com/office/drawing/2014/main" id="{918967A1-52D0-4D1C-8B97-FDD03415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735" y="4242559"/>
            <a:ext cx="751462" cy="51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mic arrow pointing right - vector Clip Art">
            <a:extLst>
              <a:ext uri="{FF2B5EF4-FFF2-40B4-BE49-F238E27FC236}">
                <a16:creationId xmlns:a16="http://schemas.microsoft.com/office/drawing/2014/main" id="{4D8B7173-A0F4-4294-B66A-9DEA74D6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276446" y="4674474"/>
            <a:ext cx="751462" cy="51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BDE19-63AD-45BB-AD3F-A8BAC088A3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05" y="4435881"/>
            <a:ext cx="973847" cy="477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6F581-47CE-4275-A459-71FBD0FD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17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432AF-67D5-4E33-8423-F2B02DBF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8306E-A573-4EDB-89E2-87405CD08DA7}"/>
              </a:ext>
            </a:extLst>
          </p:cNvPr>
          <p:cNvSpPr txBox="1"/>
          <p:nvPr/>
        </p:nvSpPr>
        <p:spPr>
          <a:xfrm>
            <a:off x="6708098" y="4054840"/>
            <a:ext cx="23159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Ink Free" panose="03080402000500000000" pitchFamily="66" charset="0"/>
              </a:rPr>
              <a:t>Symbolic</a:t>
            </a:r>
          </a:p>
          <a:p>
            <a:r>
              <a:rPr lang="en-US" sz="3200" b="1">
                <a:solidFill>
                  <a:schemeClr val="bg1"/>
                </a:solidFill>
                <a:latin typeface="Ink Free" panose="03080402000500000000" pitchFamily="66" charset="0"/>
              </a:rPr>
              <a:t>Knowledge</a:t>
            </a:r>
          </a:p>
          <a:p>
            <a:r>
              <a:rPr lang="en-US" sz="3200" b="1">
                <a:solidFill>
                  <a:schemeClr val="bg1"/>
                </a:solidFill>
                <a:latin typeface="Ink Free" panose="03080402000500000000" pitchFamily="66" charset="0"/>
              </a:rPr>
              <a:t>Logic</a:t>
            </a:r>
          </a:p>
          <a:p>
            <a:r>
              <a:rPr lang="en-US" sz="3200" b="1">
                <a:solidFill>
                  <a:schemeClr val="bg1"/>
                </a:solidFill>
                <a:latin typeface="Ink Free" panose="03080402000500000000" pitchFamily="66" charset="0"/>
              </a:rPr>
              <a:t>Reasoning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28027-AC39-4613-8ACD-2C6A2B9B201F}"/>
              </a:ext>
            </a:extLst>
          </p:cNvPr>
          <p:cNvSpPr txBox="1"/>
          <p:nvPr/>
        </p:nvSpPr>
        <p:spPr>
          <a:xfrm>
            <a:off x="119923" y="4049844"/>
            <a:ext cx="27207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Ink Free" panose="03080402000500000000" pitchFamily="66" charset="0"/>
              </a:rPr>
              <a:t>Connectionist</a:t>
            </a:r>
          </a:p>
          <a:p>
            <a:r>
              <a:rPr lang="en-US" sz="3200" b="1">
                <a:solidFill>
                  <a:schemeClr val="bg1"/>
                </a:solidFill>
                <a:latin typeface="Ink Free" panose="03080402000500000000" pitchFamily="66" charset="0"/>
              </a:rPr>
              <a:t>Data</a:t>
            </a:r>
          </a:p>
          <a:p>
            <a:r>
              <a:rPr lang="en-US" sz="3200" b="1">
                <a:solidFill>
                  <a:schemeClr val="bg1"/>
                </a:solidFill>
                <a:latin typeface="Ink Free" panose="03080402000500000000" pitchFamily="66" charset="0"/>
              </a:rPr>
              <a:t>Statistics</a:t>
            </a:r>
          </a:p>
          <a:p>
            <a:r>
              <a:rPr lang="en-US" sz="3200" b="1">
                <a:solidFill>
                  <a:schemeClr val="bg1"/>
                </a:solidFill>
                <a:latin typeface="Ink Free" panose="03080402000500000000" pitchFamily="66" charset="0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EEA13-211F-4A69-8AFE-09BB93F9B505}"/>
              </a:ext>
            </a:extLst>
          </p:cNvPr>
          <p:cNvSpPr txBox="1"/>
          <p:nvPr/>
        </p:nvSpPr>
        <p:spPr>
          <a:xfrm>
            <a:off x="2840636" y="-89940"/>
            <a:ext cx="4918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Ink Free" panose="03080402000500000000" pitchFamily="66" charset="0"/>
              </a:rPr>
              <a:t>The AI pendulum!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D05C8-4B73-4EEB-9EC9-BFB0EE87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42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9F583F-E2FB-44BB-A8E5-3F3CEA150A51}"/>
              </a:ext>
            </a:extLst>
          </p:cNvPr>
          <p:cNvSpPr/>
          <p:nvPr/>
        </p:nvSpPr>
        <p:spPr>
          <a:xfrm>
            <a:off x="3082599" y="1057407"/>
            <a:ext cx="5818212" cy="2035277"/>
          </a:xfrm>
          <a:prstGeom prst="round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0070C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b="1"/>
              <a:t>Concluding</a:t>
            </a:r>
          </a:p>
          <a:p>
            <a:pPr algn="r"/>
            <a:r>
              <a:rPr lang="en-US" sz="6000" b="1"/>
              <a:t>remarks</a:t>
            </a:r>
            <a:endParaRPr lang="en-GB" sz="60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25230-7CAA-4F28-98A5-2F8D036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7AEA6-F0E9-4424-B4EC-4F8A36D5E6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3" y="3765317"/>
            <a:ext cx="2420566" cy="242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3D7B-9F5A-4424-8AF1-40298DE2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8243"/>
            <a:ext cx="8229600" cy="1143000"/>
          </a:xfrm>
        </p:spPr>
        <p:txBody>
          <a:bodyPr>
            <a:normAutofit/>
          </a:bodyPr>
          <a:lstStyle/>
          <a:p>
            <a:r>
              <a:rPr lang="en-US" b="1"/>
              <a:t>Plan:</a:t>
            </a:r>
            <a:r>
              <a:rPr lang="en-US"/>
              <a:t> 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4FB0F-B9C2-471D-98C2-6F9EAF42DF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9491" y="3433159"/>
            <a:ext cx="4018208" cy="709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207AC-7E0A-4AFA-B69A-77681ADA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9491" y="4787559"/>
            <a:ext cx="4085018" cy="747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201EB0-4B46-47D5-AE9C-114D93B9DE54}"/>
              </a:ext>
            </a:extLst>
          </p:cNvPr>
          <p:cNvSpPr txBox="1"/>
          <p:nvPr/>
        </p:nvSpPr>
        <p:spPr>
          <a:xfrm>
            <a:off x="1736387" y="812260"/>
            <a:ext cx="5880369" cy="19389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lt1"/>
                </a:solidFill>
              </a:defRPr>
            </a:lvl1pPr>
            <a:lvl2pPr marL="742950" indent="-285750" defTabSz="91440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lt1"/>
                </a:solidFill>
              </a:defRPr>
            </a:lvl2pPr>
            <a:lvl3pPr marL="1143000" indent="-228600" defTabSz="9144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lt1"/>
                </a:solidFill>
              </a:defRPr>
            </a:lvl3pPr>
            <a:lvl4pPr marL="1600200" indent="-228600" defTabSz="9144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 defTabSz="9144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lt1"/>
                </a:solidFill>
              </a:defRPr>
            </a:lvl6pPr>
            <a:lvl7pPr marL="29718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lt1"/>
                </a:solidFill>
              </a:defRPr>
            </a:lvl7pPr>
            <a:lvl8pPr marL="34290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lt1"/>
                </a:solidFill>
              </a:defRPr>
            </a:lvl8pPr>
            <a:lvl9pPr marL="38862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4000"/>
              <a:t>loose coupling </a:t>
            </a:r>
            <a:br>
              <a:rPr lang="en-US" sz="4000"/>
            </a:br>
            <a:r>
              <a:rPr lang="en-US" sz="4000"/>
              <a:t>+</a:t>
            </a:r>
            <a:br>
              <a:rPr lang="en-US" sz="4000"/>
            </a:br>
            <a:r>
              <a:rPr lang="en-US" sz="4000"/>
              <a:t>compositional patterns </a:t>
            </a:r>
            <a:endParaRPr lang="en-GB" sz="4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10562-4ABC-4FFA-B0D5-DB6477AB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83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EA98D-ADFB-400D-AFFA-084D8F4B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6694"/>
            <a:ext cx="8229600" cy="64247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>
                <a:solidFill>
                  <a:srgbClr val="0000FF"/>
                </a:solidFill>
              </a:rPr>
              <a:t>Goal</a:t>
            </a:r>
            <a:r>
              <a:rPr lang="en-US"/>
              <a:t>: </a:t>
            </a:r>
          </a:p>
          <a:p>
            <a:pPr marL="0" indent="0">
              <a:buNone/>
            </a:pPr>
            <a:r>
              <a:rPr lang="en-US"/>
              <a:t>Create some structure </a:t>
            </a:r>
            <a:br>
              <a:rPr lang="en-US"/>
            </a:br>
            <a:r>
              <a:rPr lang="en-US"/>
              <a:t>in the huge number of proposals </a:t>
            </a:r>
            <a:br>
              <a:rPr lang="en-US"/>
            </a:br>
            <a:r>
              <a:rPr lang="en-US"/>
              <a:t>for combining learning and reasoning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0000FF"/>
                </a:solidFill>
              </a:rPr>
              <a:t>Contribution</a:t>
            </a:r>
            <a:r>
              <a:rPr lang="en-US"/>
              <a:t>: </a:t>
            </a:r>
          </a:p>
          <a:p>
            <a:pPr marL="0" indent="0">
              <a:buNone/>
            </a:pPr>
            <a:r>
              <a:rPr lang="en-US"/>
              <a:t>A set of re-usable architectural patterns </a:t>
            </a:r>
            <a:br>
              <a:rPr lang="en-US"/>
            </a:br>
            <a:r>
              <a:rPr lang="en-US"/>
              <a:t>for such systems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 the style of</a:t>
            </a:r>
            <a:br>
              <a:rPr lang="en-US"/>
            </a:br>
            <a:r>
              <a:rPr lang="en-US"/>
              <a:t>	</a:t>
            </a:r>
            <a:r>
              <a:rPr lang="en-US" b="1">
                <a:solidFill>
                  <a:srgbClr val="0000FF"/>
                </a:solidFill>
              </a:rPr>
              <a:t>knowledge engineering</a:t>
            </a:r>
            <a:br>
              <a:rPr lang="en-US"/>
            </a:br>
            <a:r>
              <a:rPr lang="en-US"/>
              <a:t>	software engineering</a:t>
            </a:r>
            <a:br>
              <a:rPr lang="en-US"/>
            </a:br>
            <a:r>
              <a:rPr lang="en-US"/>
              <a:t>	“any”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07DA-2328-416C-BA6F-95A1315C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11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9F583F-E2FB-44BB-A8E5-3F3CEA150A51}"/>
              </a:ext>
            </a:extLst>
          </p:cNvPr>
          <p:cNvSpPr/>
          <p:nvPr/>
        </p:nvSpPr>
        <p:spPr>
          <a:xfrm>
            <a:off x="3225521" y="184003"/>
            <a:ext cx="5818212" cy="2035277"/>
          </a:xfrm>
          <a:prstGeom prst="round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0070C0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b="1"/>
              <a:t>So let’s compare</a:t>
            </a:r>
            <a:endParaRPr lang="en-GB" sz="60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311B7-9AC3-48C6-A7E3-B85A2FEBC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9" y="2451796"/>
            <a:ext cx="4524178" cy="39138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52AB5-5E3C-4A66-B69F-AD6DA5C5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6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r>
              <a:rPr lang="en-US"/>
              <a:t>Strengths &amp; Weaknesses</a:t>
            </a:r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EE8587-3700-4977-8D40-8B6C2239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885916"/>
              </p:ext>
            </p:extLst>
          </p:nvPr>
        </p:nvGraphicFramePr>
        <p:xfrm>
          <a:off x="204710" y="706175"/>
          <a:ext cx="8557452" cy="272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84">
                  <a:extLst>
                    <a:ext uri="{9D8B030D-6E8A-4147-A177-3AD203B41FA5}">
                      <a16:colId xmlns:a16="http://schemas.microsoft.com/office/drawing/2014/main" val="3672933949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288722550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3304877166"/>
                    </a:ext>
                  </a:extLst>
                </a:gridCol>
              </a:tblGrid>
              <a:tr h="544565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Symbolic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Connectionist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44022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Construction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Human effort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Data hunger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340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Scaleable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71866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Explainable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93309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Generalisable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192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6AC86-7B2D-428D-A685-8AFAB551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35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r>
              <a:rPr lang="en-US"/>
              <a:t>Strengths &amp; Weaknesses</a:t>
            </a:r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EE8587-3700-4977-8D40-8B6C2239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35195"/>
              </p:ext>
            </p:extLst>
          </p:nvPr>
        </p:nvGraphicFramePr>
        <p:xfrm>
          <a:off x="204710" y="706175"/>
          <a:ext cx="8557452" cy="272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84">
                  <a:extLst>
                    <a:ext uri="{9D8B030D-6E8A-4147-A177-3AD203B41FA5}">
                      <a16:colId xmlns:a16="http://schemas.microsoft.com/office/drawing/2014/main" val="3672933949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288722550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3304877166"/>
                    </a:ext>
                  </a:extLst>
                </a:gridCol>
              </a:tblGrid>
              <a:tr h="544565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Symbolic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Connectionist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44022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Construction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FFFF"/>
                          </a:solidFill>
                        </a:rPr>
                        <a:t>Human effort</a:t>
                      </a:r>
                      <a:endParaRPr lang="en-GB" sz="28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Data hunger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340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Scaleable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71866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Explainable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93309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Generalisable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192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EE3CC47-841D-4AA6-8E21-0E22BF7F4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4243752"/>
            <a:ext cx="4260501" cy="125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8466A-D91C-45C1-8ACA-535AE6BE9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7" y="3563276"/>
            <a:ext cx="2883876" cy="3103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9A4E55-5261-484D-B985-D4A79CE5DB6E}"/>
              </a:ext>
            </a:extLst>
          </p:cNvPr>
          <p:cNvSpPr txBox="1"/>
          <p:nvPr/>
        </p:nvSpPr>
        <p:spPr>
          <a:xfrm>
            <a:off x="522513" y="5497713"/>
            <a:ext cx="47450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40 years of effort,</a:t>
            </a:r>
          </a:p>
          <a:p>
            <a:r>
              <a:rPr lang="en-US" sz="3200"/>
              <a:t>10.000 updates every years</a:t>
            </a:r>
            <a:endParaRPr lang="en-GB" sz="3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AA1E6-CFF6-4E60-9A74-9B651F45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071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r>
              <a:rPr lang="en-US"/>
              <a:t>Strengths &amp; Weaknesses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E4446-FD1E-45A3-B915-87988EB08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t="1334" r="712" b="1271"/>
          <a:stretch/>
        </p:blipFill>
        <p:spPr>
          <a:xfrm>
            <a:off x="204711" y="3563276"/>
            <a:ext cx="2910279" cy="1533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D7F27-6018-42FB-9187-CD69928BF2D8}"/>
              </a:ext>
            </a:extLst>
          </p:cNvPr>
          <p:cNvSpPr txBox="1"/>
          <p:nvPr/>
        </p:nvSpPr>
        <p:spPr>
          <a:xfrm>
            <a:off x="3340770" y="3889977"/>
            <a:ext cx="378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10M training samples</a:t>
            </a:r>
            <a:endParaRPr lang="en-GB" sz="32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DAFAD85-2EC1-49E0-A225-7632C5620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704530"/>
              </p:ext>
            </p:extLst>
          </p:nvPr>
        </p:nvGraphicFramePr>
        <p:xfrm>
          <a:off x="204710" y="706175"/>
          <a:ext cx="8557452" cy="272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84">
                  <a:extLst>
                    <a:ext uri="{9D8B030D-6E8A-4147-A177-3AD203B41FA5}">
                      <a16:colId xmlns:a16="http://schemas.microsoft.com/office/drawing/2014/main" val="3672933949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288722550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3304877166"/>
                    </a:ext>
                  </a:extLst>
                </a:gridCol>
              </a:tblGrid>
              <a:tr h="544565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Symbolic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Connectionist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44022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Construction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Human effort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FFFF"/>
                          </a:solidFill>
                        </a:rPr>
                        <a:t>Data hunger</a:t>
                      </a:r>
                      <a:endParaRPr lang="en-GB" sz="28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6340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Scalable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+/-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71866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Explainable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93309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Generalisable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192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1F24AF5-DA6B-4BD4-8922-BDF235FAC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0" y="5126587"/>
            <a:ext cx="2910279" cy="1582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C35C68-3ABC-42E2-9A87-2A5A5838613D}"/>
              </a:ext>
            </a:extLst>
          </p:cNvPr>
          <p:cNvSpPr txBox="1"/>
          <p:nvPr/>
        </p:nvSpPr>
        <p:spPr>
          <a:xfrm>
            <a:off x="3340770" y="5332855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4.8M training games</a:t>
            </a:r>
            <a:endParaRPr lang="en-GB" sz="3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F99840-44D6-4D99-B96C-C4268F5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02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FC5E-233C-4684-9D71-B565302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7" y="-15283"/>
            <a:ext cx="8229600" cy="587182"/>
          </a:xfrm>
        </p:spPr>
        <p:txBody>
          <a:bodyPr>
            <a:normAutofit fontScale="90000"/>
          </a:bodyPr>
          <a:lstStyle/>
          <a:p>
            <a:r>
              <a:rPr lang="en-US"/>
              <a:t>Strengths &amp; Weaknesses</a:t>
            </a:r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EE8587-3700-4977-8D40-8B6C2239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081474"/>
              </p:ext>
            </p:extLst>
          </p:nvPr>
        </p:nvGraphicFramePr>
        <p:xfrm>
          <a:off x="204710" y="706175"/>
          <a:ext cx="8557452" cy="272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84">
                  <a:extLst>
                    <a:ext uri="{9D8B030D-6E8A-4147-A177-3AD203B41FA5}">
                      <a16:colId xmlns:a16="http://schemas.microsoft.com/office/drawing/2014/main" val="3672933949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288722550"/>
                    </a:ext>
                  </a:extLst>
                </a:gridCol>
                <a:gridCol w="2852484">
                  <a:extLst>
                    <a:ext uri="{9D8B030D-6E8A-4147-A177-3AD203B41FA5}">
                      <a16:colId xmlns:a16="http://schemas.microsoft.com/office/drawing/2014/main" val="3304877166"/>
                    </a:ext>
                  </a:extLst>
                </a:gridCol>
              </a:tblGrid>
              <a:tr h="544565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Symbolic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Connectionist</a:t>
                      </a:r>
                      <a:endParaRPr lang="en-GB" sz="280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44022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Construction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Human effort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Data hunger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340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Scaleable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FFFF"/>
                          </a:solidFill>
                        </a:rPr>
                        <a:t>+/-</a:t>
                      </a:r>
                      <a:endParaRPr lang="en-GB" sz="28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FFFF"/>
                          </a:solidFill>
                        </a:rPr>
                        <a:t>+/-</a:t>
                      </a:r>
                      <a:endParaRPr lang="en-GB" sz="28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71866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Explainable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+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-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93309"/>
                  </a:ext>
                </a:extLst>
              </a:tr>
              <a:tr h="544565">
                <a:tc>
                  <a:txBody>
                    <a:bodyPr/>
                    <a:lstStyle/>
                    <a:p>
                      <a:r>
                        <a:rPr lang="en-US" sz="2800" b="1"/>
                        <a:t>Generalisable</a:t>
                      </a:r>
                      <a:endParaRPr lang="en-GB" sz="28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Performance cliff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192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C7DCE4-9F0E-4353-AC76-9ABC04969D50}"/>
              </a:ext>
            </a:extLst>
          </p:cNvPr>
          <p:cNvSpPr txBox="1"/>
          <p:nvPr/>
        </p:nvSpPr>
        <p:spPr>
          <a:xfrm>
            <a:off x="3111247" y="4543038"/>
            <a:ext cx="21770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worse with </a:t>
            </a:r>
          </a:p>
          <a:p>
            <a:r>
              <a:rPr lang="en-US" sz="3200" b="1"/>
              <a:t>more</a:t>
            </a:r>
            <a:r>
              <a:rPr lang="en-US" sz="3200"/>
              <a:t> data</a:t>
            </a:r>
            <a:endParaRPr lang="en-GB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8956B-04BE-4E07-8D74-BF5255088C2A}"/>
              </a:ext>
            </a:extLst>
          </p:cNvPr>
          <p:cNvSpPr txBox="1"/>
          <p:nvPr/>
        </p:nvSpPr>
        <p:spPr>
          <a:xfrm>
            <a:off x="6337691" y="4543038"/>
            <a:ext cx="21183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worse with </a:t>
            </a:r>
          </a:p>
          <a:p>
            <a:r>
              <a:rPr lang="en-US" sz="3200" b="1"/>
              <a:t>less</a:t>
            </a:r>
            <a:r>
              <a:rPr lang="en-US" sz="3200"/>
              <a:t> data</a:t>
            </a:r>
            <a:endParaRPr lang="en-GB" sz="320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39DE6BE9-8D55-4730-980E-9519A553866B}"/>
              </a:ext>
            </a:extLst>
          </p:cNvPr>
          <p:cNvSpPr/>
          <p:nvPr/>
        </p:nvSpPr>
        <p:spPr>
          <a:xfrm>
            <a:off x="2806310" y="4251248"/>
            <a:ext cx="2572378" cy="1660798"/>
          </a:xfrm>
          <a:prstGeom prst="wedgeEllipseCallout">
            <a:avLst>
              <a:gd name="adj1" fmla="val 9636"/>
              <a:gd name="adj2" fmla="val -1680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19B28F2-2D61-49B7-9FFF-F4496E78A119}"/>
              </a:ext>
            </a:extLst>
          </p:cNvPr>
          <p:cNvSpPr/>
          <p:nvPr/>
        </p:nvSpPr>
        <p:spPr>
          <a:xfrm>
            <a:off x="6048954" y="4251248"/>
            <a:ext cx="2572378" cy="1660798"/>
          </a:xfrm>
          <a:prstGeom prst="wedgeEllipseCallout">
            <a:avLst>
              <a:gd name="adj1" fmla="val -3255"/>
              <a:gd name="adj2" fmla="val -1734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593D9-F915-40E7-B786-73D0E91D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4B30-0E48-46A4-93FB-AC48546D985F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206815"/>
      </p:ext>
    </p:extLst>
  </p:cSld>
  <p:clrMapOvr>
    <a:masterClrMapping/>
  </p:clrMapOvr>
</p:sld>
</file>

<file path=ppt/theme/theme1.xml><?xml version="1.0" encoding="utf-8"?>
<a:theme xmlns:a="http://schemas.openxmlformats.org/drawingml/2006/main" name="IWA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3079</TotalTime>
  <Words>667</Words>
  <Application>Microsoft Office PowerPoint</Application>
  <PresentationFormat>On-screen Show (4:3)</PresentationFormat>
  <Paragraphs>318</Paragraphs>
  <Slides>42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Ink Free</vt:lpstr>
      <vt:lpstr>IWA2013</vt:lpstr>
      <vt:lpstr>A boxology  of architectural patterns for combining learning and reasoning </vt:lpstr>
      <vt:lpstr>The Doug Lenat thing:</vt:lpstr>
      <vt:lpstr>PowerPoint Presentation</vt:lpstr>
      <vt:lpstr>PowerPoint Presentation</vt:lpstr>
      <vt:lpstr>PowerPoint Presentation</vt:lpstr>
      <vt:lpstr>Strengths &amp; Weaknesses</vt:lpstr>
      <vt:lpstr>Strengths &amp; Weaknesses</vt:lpstr>
      <vt:lpstr>Strengths &amp; Weaknesses</vt:lpstr>
      <vt:lpstr>Strengths &amp; Weaknesses</vt:lpstr>
      <vt:lpstr>Strengths &amp; Weaknesses</vt:lpstr>
      <vt:lpstr>Strengths &amp; Weaknesses</vt:lpstr>
      <vt:lpstr>Strengths &amp; Weaknesses</vt:lpstr>
      <vt:lpstr>Strengths &amp; Weaknesses</vt:lpstr>
      <vt:lpstr>PowerPoint Presentation</vt:lpstr>
      <vt:lpstr>The representations are very different</vt:lpstr>
      <vt:lpstr>The reasoning is very different</vt:lpstr>
      <vt:lpstr>The math is very different</vt:lpstr>
      <vt:lpstr>So we started reading…</vt:lpstr>
      <vt:lpstr>Modest goal: Can we make a reading map?</vt:lpstr>
      <vt:lpstr>Inspired by Knowledge Engineering: a theory of re-usable patterns</vt:lpstr>
      <vt:lpstr>Inspired by Software Engineering: a theory of re-usable patterns</vt:lpstr>
      <vt:lpstr>Inspired by Process Mining: a theory of re-usable patterns</vt:lpstr>
      <vt:lpstr>Plan: </vt:lpstr>
      <vt:lpstr>Simplest mixed pattern: Learning on symbols</vt:lpstr>
      <vt:lpstr>From data to symbols</vt:lpstr>
      <vt:lpstr>From symbols to data and back again</vt:lpstr>
      <vt:lpstr>From symbols to data and back again</vt:lpstr>
      <vt:lpstr>Generating an explanation</vt:lpstr>
      <vt:lpstr>Ranking hypotheses (≈ explaining why not)</vt:lpstr>
      <vt:lpstr>Symbolic prior</vt:lpstr>
      <vt:lpstr>Symbolic prior</vt:lpstr>
      <vt:lpstr>Learning intermediate abstractions</vt:lpstr>
      <vt:lpstr>Learning intermediate abstractions</vt:lpstr>
      <vt:lpstr>Learning intermediate abstractions</vt:lpstr>
      <vt:lpstr>Learning from intermediate abstractions</vt:lpstr>
      <vt:lpstr>Learning intermediate abstractions</vt:lpstr>
      <vt:lpstr>Learning (“imitating?”) to reason</vt:lpstr>
      <vt:lpstr>Learning (“imitating?”) to reason</vt:lpstr>
      <vt:lpstr>Knowledge-based auto-ML</vt:lpstr>
      <vt:lpstr>PowerPoint Presentation</vt:lpstr>
      <vt:lpstr>Plan: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Water, Water Everywhere and not a drop to drink  Rime of the Ancient Mariner Samuel Taylor Coleridge, 1797</dc:title>
  <dc:creator>Frank van Harmelen</dc:creator>
  <cp:lastModifiedBy>Frank van Harmelen</cp:lastModifiedBy>
  <cp:revision>216</cp:revision>
  <dcterms:created xsi:type="dcterms:W3CDTF">2017-12-06T09:12:09Z</dcterms:created>
  <dcterms:modified xsi:type="dcterms:W3CDTF">2019-03-26T14:49:14Z</dcterms:modified>
</cp:coreProperties>
</file>